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6" r:id="rId3"/>
    <p:sldId id="302" r:id="rId4"/>
    <p:sldId id="297" r:id="rId5"/>
    <p:sldId id="304" r:id="rId6"/>
    <p:sldId id="257" r:id="rId7"/>
    <p:sldId id="258" r:id="rId8"/>
    <p:sldId id="259" r:id="rId9"/>
    <p:sldId id="303"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300" r:id="rId26"/>
    <p:sldId id="275" r:id="rId27"/>
    <p:sldId id="276" r:id="rId28"/>
    <p:sldId id="277" r:id="rId29"/>
    <p:sldId id="279" r:id="rId30"/>
    <p:sldId id="278" r:id="rId31"/>
    <p:sldId id="280" r:id="rId32"/>
    <p:sldId id="281" r:id="rId33"/>
    <p:sldId id="282" r:id="rId34"/>
    <p:sldId id="283" r:id="rId35"/>
    <p:sldId id="284" r:id="rId36"/>
    <p:sldId id="285" r:id="rId37"/>
    <p:sldId id="286" r:id="rId38"/>
    <p:sldId id="287" r:id="rId39"/>
    <p:sldId id="299" r:id="rId40"/>
    <p:sldId id="301" r:id="rId41"/>
    <p:sldId id="288" r:id="rId42"/>
    <p:sldId id="289" r:id="rId43"/>
    <p:sldId id="292" r:id="rId44"/>
    <p:sldId id="290" r:id="rId45"/>
    <p:sldId id="291" r:id="rId46"/>
    <p:sldId id="293" r:id="rId47"/>
    <p:sldId id="294" r:id="rId48"/>
    <p:sldId id="29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1/7/2026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342E25-77EE-0B4C-D7BE-74AFEE1F52B8}"/>
              </a:ext>
            </a:extLst>
          </p:cNvPr>
          <p:cNvSpPr txBox="1"/>
          <p:nvPr/>
        </p:nvSpPr>
        <p:spPr>
          <a:xfrm>
            <a:off x="5618922" y="1874728"/>
            <a:ext cx="4800599" cy="3108543"/>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Unit Two</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Zainab Nizar Karam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Advanced English - </a:t>
            </a:r>
            <a:r>
              <a:rPr lang="en-US" sz="2000" dirty="0">
                <a:latin typeface="Times New Roman" panose="02020603050405020304" pitchFamily="18" charset="0"/>
                <a:cs typeface="Times New Roman" panose="02020603050405020304" pitchFamily="18" charset="0"/>
              </a:rPr>
              <a:t>ELT 203/I</a:t>
            </a:r>
          </a:p>
          <a:p>
            <a:pPr algn="ctr"/>
            <a:r>
              <a:rPr lang="en-US" sz="2800" dirty="0">
                <a:latin typeface="Times New Roman" panose="02020603050405020304" pitchFamily="18" charset="0"/>
                <a:cs typeface="Times New Roman" panose="02020603050405020304" pitchFamily="18" charset="0"/>
              </a:rPr>
              <a:t>2024 – 2025</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First Semester</a:t>
            </a:r>
          </a:p>
          <a:p>
            <a:pPr algn="ctr"/>
            <a:r>
              <a:rPr lang="en-US" sz="2800">
                <a:latin typeface="Times New Roman" panose="02020603050405020304" pitchFamily="18" charset="0"/>
                <a:cs typeface="Times New Roman" panose="02020603050405020304" pitchFamily="18" charset="0"/>
              </a:rPr>
              <a:t>Week 6</a:t>
            </a:r>
            <a:endParaRPr lang="en-US" sz="1800" dirty="0">
              <a:latin typeface="Times New Roman" panose="02020603050405020304" pitchFamily="18" charset="0"/>
              <a:cs typeface="Times New Roman" panose="02020603050405020304" pitchFamily="18" charset="0"/>
            </a:endParaRPr>
          </a:p>
        </p:txBody>
      </p:sp>
      <p:pic>
        <p:nvPicPr>
          <p:cNvPr id="7" name="Picture 6" descr="Home | Tishk International University | The future is here">
            <a:extLst>
              <a:ext uri="{FF2B5EF4-FFF2-40B4-BE49-F238E27FC236}">
                <a16:creationId xmlns:a16="http://schemas.microsoft.com/office/drawing/2014/main" id="{BBDCE0B3-9B17-12F0-8A5D-23FDE789D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40" y="966182"/>
            <a:ext cx="4800599" cy="475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3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EAB778-31ED-2EEC-CD36-FB29D760C54B}"/>
              </a:ext>
            </a:extLst>
          </p:cNvPr>
          <p:cNvPicPr>
            <a:picLocks noChangeAspect="1"/>
          </p:cNvPicPr>
          <p:nvPr/>
        </p:nvPicPr>
        <p:blipFill>
          <a:blip r:embed="rId2"/>
          <a:stretch>
            <a:fillRect/>
          </a:stretch>
        </p:blipFill>
        <p:spPr>
          <a:xfrm>
            <a:off x="1086679" y="954139"/>
            <a:ext cx="7951303" cy="4949722"/>
          </a:xfrm>
          <a:prstGeom prst="rect">
            <a:avLst/>
          </a:prstGeom>
        </p:spPr>
      </p:pic>
      <p:pic>
        <p:nvPicPr>
          <p:cNvPr id="3" name="Picture 2" descr="A logo of a university&#10;&#10;Description automatically generated">
            <a:extLst>
              <a:ext uri="{FF2B5EF4-FFF2-40B4-BE49-F238E27FC236}">
                <a16:creationId xmlns:a16="http://schemas.microsoft.com/office/drawing/2014/main" id="{8F2A6215-B30A-E5AF-6E7D-F79C729EE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39917"/>
            <a:ext cx="1047750" cy="1028700"/>
          </a:xfrm>
          <a:prstGeom prst="rect">
            <a:avLst/>
          </a:prstGeom>
        </p:spPr>
      </p:pic>
    </p:spTree>
    <p:extLst>
      <p:ext uri="{BB962C8B-B14F-4D97-AF65-F5344CB8AC3E}">
        <p14:creationId xmlns:p14="http://schemas.microsoft.com/office/powerpoint/2010/main" val="355715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97E703-2FE8-59EB-54FD-878486027749}"/>
              </a:ext>
            </a:extLst>
          </p:cNvPr>
          <p:cNvPicPr>
            <a:picLocks noChangeAspect="1"/>
          </p:cNvPicPr>
          <p:nvPr/>
        </p:nvPicPr>
        <p:blipFill>
          <a:blip r:embed="rId2"/>
          <a:stretch>
            <a:fillRect/>
          </a:stretch>
        </p:blipFill>
        <p:spPr>
          <a:xfrm>
            <a:off x="1244356" y="1497496"/>
            <a:ext cx="9715192" cy="3145941"/>
          </a:xfrm>
          <a:prstGeom prst="rect">
            <a:avLst/>
          </a:prstGeom>
        </p:spPr>
      </p:pic>
      <p:pic>
        <p:nvPicPr>
          <p:cNvPr id="3" name="Picture 2" descr="A logo of a university&#10;&#10;Description automatically generated">
            <a:extLst>
              <a:ext uri="{FF2B5EF4-FFF2-40B4-BE49-F238E27FC236}">
                <a16:creationId xmlns:a16="http://schemas.microsoft.com/office/drawing/2014/main" id="{BE455824-2942-C9A2-7FFB-4349ECD04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69550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3E46-0748-86F5-D9CF-43CD7E14E4B0}"/>
              </a:ext>
            </a:extLst>
          </p:cNvPr>
          <p:cNvSpPr>
            <a:spLocks noGrp="1"/>
          </p:cNvSpPr>
          <p:nvPr>
            <p:ph type="title" idx="4294967295"/>
          </p:nvPr>
        </p:nvSpPr>
        <p:spPr>
          <a:xfrm>
            <a:off x="0" y="798513"/>
            <a:ext cx="9601200" cy="368300"/>
          </a:xfrm>
        </p:spPr>
        <p:txBody>
          <a:bodyPr>
            <a:normAutofit fontScale="90000"/>
          </a:bodyPr>
          <a:lstStyle/>
          <a:p>
            <a:r>
              <a:rPr lang="en-US" dirty="0">
                <a:latin typeface="Times New Roman" panose="02020603050405020304" pitchFamily="18" charset="0"/>
                <a:cs typeface="Times New Roman" panose="02020603050405020304" pitchFamily="18" charset="0"/>
              </a:rPr>
              <a:t>Reading page 24 </a:t>
            </a:r>
          </a:p>
        </p:txBody>
      </p:sp>
      <p:pic>
        <p:nvPicPr>
          <p:cNvPr id="5" name="Content Placeholder 4">
            <a:extLst>
              <a:ext uri="{FF2B5EF4-FFF2-40B4-BE49-F238E27FC236}">
                <a16:creationId xmlns:a16="http://schemas.microsoft.com/office/drawing/2014/main" id="{7AF85DE0-7563-2DD9-B36A-A3570D810047}"/>
              </a:ext>
            </a:extLst>
          </p:cNvPr>
          <p:cNvPicPr>
            <a:picLocks noGrp="1" noChangeAspect="1"/>
          </p:cNvPicPr>
          <p:nvPr>
            <p:ph idx="4294967295"/>
          </p:nvPr>
        </p:nvPicPr>
        <p:blipFill>
          <a:blip r:embed="rId2"/>
          <a:stretch>
            <a:fillRect/>
          </a:stretch>
        </p:blipFill>
        <p:spPr>
          <a:xfrm>
            <a:off x="1855305" y="1444625"/>
            <a:ext cx="7077075" cy="4430713"/>
          </a:xfrm>
        </p:spPr>
      </p:pic>
      <p:pic>
        <p:nvPicPr>
          <p:cNvPr id="4" name="Picture 3" descr="A logo of a university&#10;&#10;Description automatically generated">
            <a:extLst>
              <a:ext uri="{FF2B5EF4-FFF2-40B4-BE49-F238E27FC236}">
                <a16:creationId xmlns:a16="http://schemas.microsoft.com/office/drawing/2014/main" id="{9F7AD1DB-277E-A96C-5C21-6B4DCB561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88873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1D91-B4EB-C391-64BA-E70D7E76F40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Ex.1 Page 24 </a:t>
            </a:r>
          </a:p>
        </p:txBody>
      </p:sp>
      <p:pic>
        <p:nvPicPr>
          <p:cNvPr id="5" name="Content Placeholder 4">
            <a:extLst>
              <a:ext uri="{FF2B5EF4-FFF2-40B4-BE49-F238E27FC236}">
                <a16:creationId xmlns:a16="http://schemas.microsoft.com/office/drawing/2014/main" id="{7752793F-E59F-4624-1173-249915DCF4B7}"/>
              </a:ext>
            </a:extLst>
          </p:cNvPr>
          <p:cNvPicPr>
            <a:picLocks noGrp="1" noChangeAspect="1"/>
          </p:cNvPicPr>
          <p:nvPr>
            <p:ph idx="1"/>
          </p:nvPr>
        </p:nvPicPr>
        <p:blipFill>
          <a:blip r:embed="rId2"/>
          <a:stretch>
            <a:fillRect/>
          </a:stretch>
        </p:blipFill>
        <p:spPr>
          <a:xfrm>
            <a:off x="1295402" y="2628350"/>
            <a:ext cx="6365460" cy="1943652"/>
          </a:xfrm>
        </p:spPr>
      </p:pic>
      <p:pic>
        <p:nvPicPr>
          <p:cNvPr id="4" name="Picture 3" descr="A logo of a university&#10;&#10;Description automatically generated">
            <a:extLst>
              <a:ext uri="{FF2B5EF4-FFF2-40B4-BE49-F238E27FC236}">
                <a16:creationId xmlns:a16="http://schemas.microsoft.com/office/drawing/2014/main" id="{46E2492B-F65D-B00A-5354-D4265ADCC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24870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A97CBF6-359C-A861-56A6-00A366F16D50}"/>
              </a:ext>
            </a:extLst>
          </p:cNvPr>
          <p:cNvPicPr>
            <a:picLocks noGrp="1" noChangeAspect="1"/>
          </p:cNvPicPr>
          <p:nvPr>
            <p:ph idx="4294967295"/>
          </p:nvPr>
        </p:nvPicPr>
        <p:blipFill>
          <a:blip r:embed="rId2"/>
          <a:stretch>
            <a:fillRect/>
          </a:stretch>
        </p:blipFill>
        <p:spPr>
          <a:xfrm>
            <a:off x="782498" y="2915165"/>
            <a:ext cx="7950200" cy="3317875"/>
          </a:xfrm>
        </p:spPr>
      </p:pic>
      <p:pic>
        <p:nvPicPr>
          <p:cNvPr id="5" name="Picture 4">
            <a:extLst>
              <a:ext uri="{FF2B5EF4-FFF2-40B4-BE49-F238E27FC236}">
                <a16:creationId xmlns:a16="http://schemas.microsoft.com/office/drawing/2014/main" id="{B95B74A8-6B7D-BD43-DD54-CB246119DED2}"/>
              </a:ext>
            </a:extLst>
          </p:cNvPr>
          <p:cNvPicPr>
            <a:picLocks noChangeAspect="1"/>
          </p:cNvPicPr>
          <p:nvPr/>
        </p:nvPicPr>
        <p:blipFill>
          <a:blip r:embed="rId3"/>
          <a:stretch>
            <a:fillRect/>
          </a:stretch>
        </p:blipFill>
        <p:spPr>
          <a:xfrm>
            <a:off x="782498" y="661986"/>
            <a:ext cx="7950685" cy="2253179"/>
          </a:xfrm>
          <a:prstGeom prst="rect">
            <a:avLst/>
          </a:prstGeom>
        </p:spPr>
      </p:pic>
      <p:pic>
        <p:nvPicPr>
          <p:cNvPr id="6" name="Picture 5" descr="A logo of a university&#10;&#10;Description automatically generated">
            <a:extLst>
              <a:ext uri="{FF2B5EF4-FFF2-40B4-BE49-F238E27FC236}">
                <a16:creationId xmlns:a16="http://schemas.microsoft.com/office/drawing/2014/main" id="{7EC0A1C9-3B7F-B054-2370-C5D78EA47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57700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841D-ECDA-465C-81D4-9EEF81BDA4A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13C32A-2CBA-BD05-782B-55B3BD2A1F53}"/>
              </a:ext>
            </a:extLst>
          </p:cNvPr>
          <p:cNvPicPr>
            <a:picLocks noGrp="1" noChangeAspect="1"/>
          </p:cNvPicPr>
          <p:nvPr>
            <p:ph idx="1"/>
          </p:nvPr>
        </p:nvPicPr>
        <p:blipFill>
          <a:blip r:embed="rId2"/>
          <a:stretch>
            <a:fillRect/>
          </a:stretch>
        </p:blipFill>
        <p:spPr>
          <a:xfrm>
            <a:off x="762470" y="982132"/>
            <a:ext cx="10667060" cy="4664764"/>
          </a:xfrm>
        </p:spPr>
      </p:pic>
      <p:pic>
        <p:nvPicPr>
          <p:cNvPr id="4" name="Picture 3" descr="A logo of a university&#10;&#10;Description automatically generated">
            <a:extLst>
              <a:ext uri="{FF2B5EF4-FFF2-40B4-BE49-F238E27FC236}">
                <a16:creationId xmlns:a16="http://schemas.microsoft.com/office/drawing/2014/main" id="{9A51CC43-4604-E615-07D5-B7D3FAEF7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9256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240A-8DC3-3A24-295A-ACCFEDD924BC}"/>
              </a:ext>
            </a:extLst>
          </p:cNvPr>
          <p:cNvSpPr>
            <a:spLocks noGrp="1"/>
          </p:cNvSpPr>
          <p:nvPr>
            <p:ph type="title"/>
          </p:nvPr>
        </p:nvSpPr>
        <p:spPr>
          <a:xfrm>
            <a:off x="848139" y="982132"/>
            <a:ext cx="10694504" cy="1303867"/>
          </a:xfrm>
        </p:spPr>
        <p:txBody>
          <a:bodyPr>
            <a:normAutofit fontScale="90000"/>
          </a:bodyPr>
          <a:lstStyle/>
          <a:p>
            <a:r>
              <a:rPr lang="en-US" b="1" dirty="0">
                <a:latin typeface="Times New Roman" panose="02020603050405020304" pitchFamily="18" charset="0"/>
                <a:cs typeface="Times New Roman" panose="02020603050405020304" pitchFamily="18" charset="0"/>
              </a:rPr>
              <a:t>Present perfect with regular and irregular verbs</a:t>
            </a:r>
          </a:p>
        </p:txBody>
      </p:sp>
      <p:sp>
        <p:nvSpPr>
          <p:cNvPr id="3" name="Content Placeholder 2">
            <a:extLst>
              <a:ext uri="{FF2B5EF4-FFF2-40B4-BE49-F238E27FC236}">
                <a16:creationId xmlns:a16="http://schemas.microsoft.com/office/drawing/2014/main" id="{628493E7-C242-3AE5-6B79-8A5771D51F89}"/>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We use the present perfect to talk about our experience happened in the past without mentioning the exact time.</a:t>
            </a:r>
          </a:p>
          <a:p>
            <a:r>
              <a:rPr lang="en-US" sz="3200" b="1" u="sng" dirty="0">
                <a:highlight>
                  <a:srgbClr val="FFFF00"/>
                </a:highlight>
                <a:latin typeface="Times New Roman" panose="02020603050405020304" pitchFamily="18" charset="0"/>
                <a:cs typeface="Times New Roman" panose="02020603050405020304" pitchFamily="18" charset="0"/>
              </a:rPr>
              <a:t>Affirmative form of present perfect</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Sub + has/have + pp (past participle/ 3</a:t>
            </a:r>
            <a:r>
              <a:rPr lang="en-US" b="1" baseline="30000" dirty="0">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form of the verb)</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I have been to Dubai.</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She has seen that movie before.</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The teacher has explained this topic earlier.</a:t>
            </a:r>
          </a:p>
        </p:txBody>
      </p:sp>
      <p:pic>
        <p:nvPicPr>
          <p:cNvPr id="4" name="Picture 3" descr="A logo of a university&#10;&#10;Description automatically generated">
            <a:extLst>
              <a:ext uri="{FF2B5EF4-FFF2-40B4-BE49-F238E27FC236}">
                <a16:creationId xmlns:a16="http://schemas.microsoft.com/office/drawing/2014/main" id="{905F7EAD-6820-B60E-0760-FE488732F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94890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DA2C-78B0-6AD4-1F82-70D0250B2EB0}"/>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Negative sentences with the present perfect</a:t>
            </a:r>
          </a:p>
        </p:txBody>
      </p:sp>
      <p:sp>
        <p:nvSpPr>
          <p:cNvPr id="3" name="Content Placeholder 2">
            <a:extLst>
              <a:ext uri="{FF2B5EF4-FFF2-40B4-BE49-F238E27FC236}">
                <a16:creationId xmlns:a16="http://schemas.microsoft.com/office/drawing/2014/main" id="{11EBFE70-1234-E238-D55D-EF380B3B3E61}"/>
              </a:ext>
            </a:extLst>
          </p:cNvPr>
          <p:cNvSpPr>
            <a:spLocks noGrp="1"/>
          </p:cNvSpPr>
          <p:nvPr>
            <p:ph idx="1"/>
          </p:nvPr>
        </p:nvSpPr>
        <p:spPr/>
        <p:txBody>
          <a:bodyPr/>
          <a:lstStyle/>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Sub + hasn’t /haven’t  + PP </a:t>
            </a:r>
          </a:p>
          <a:p>
            <a:pPr>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The girl hasn’t arrived yet.</a:t>
            </a:r>
          </a:p>
          <a:p>
            <a:pPr>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I have </a:t>
            </a:r>
            <a:r>
              <a:rPr lang="en-US" b="1" dirty="0">
                <a:latin typeface="Times New Roman" panose="02020603050405020304" pitchFamily="18" charset="0"/>
                <a:cs typeface="Times New Roman" panose="02020603050405020304" pitchFamily="18" charset="0"/>
              </a:rPr>
              <a:t>never</a:t>
            </a:r>
            <a:r>
              <a:rPr lang="en-US" dirty="0">
                <a:latin typeface="Times New Roman" panose="02020603050405020304" pitchFamily="18" charset="0"/>
                <a:cs typeface="Times New Roman" panose="02020603050405020304" pitchFamily="18" charset="0"/>
              </a:rPr>
              <a:t> cheated in my exams.</a:t>
            </a:r>
          </a:p>
          <a:p>
            <a:pPr>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The teacher hasn’t checked the papers yet.</a:t>
            </a:r>
          </a:p>
          <a:p>
            <a:pPr>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My friends haven’t finished their final exams.</a:t>
            </a:r>
          </a:p>
        </p:txBody>
      </p:sp>
      <p:pic>
        <p:nvPicPr>
          <p:cNvPr id="4" name="Picture 3" descr="A logo of a university&#10;&#10;Description automatically generated">
            <a:extLst>
              <a:ext uri="{FF2B5EF4-FFF2-40B4-BE49-F238E27FC236}">
                <a16:creationId xmlns:a16="http://schemas.microsoft.com/office/drawing/2014/main" id="{1C80F32B-B2D3-6D86-532B-32E0E2DE5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62050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1D06-8F0C-1504-64BD-437BBE09816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Questions with the present perfect</a:t>
            </a:r>
          </a:p>
        </p:txBody>
      </p:sp>
      <p:sp>
        <p:nvSpPr>
          <p:cNvPr id="3" name="Content Placeholder 2">
            <a:extLst>
              <a:ext uri="{FF2B5EF4-FFF2-40B4-BE49-F238E27FC236}">
                <a16:creationId xmlns:a16="http://schemas.microsoft.com/office/drawing/2014/main" id="{48442FC7-1015-34DB-88A8-415CCADA1498}"/>
              </a:ext>
            </a:extLst>
          </p:cNvPr>
          <p:cNvSpPr>
            <a:spLocks noGrp="1"/>
          </p:cNvSpPr>
          <p:nvPr>
            <p:ph idx="1"/>
          </p:nvPr>
        </p:nvSpPr>
        <p:spPr>
          <a:xfrm>
            <a:off x="1295402" y="2471529"/>
            <a:ext cx="9601196" cy="3889513"/>
          </a:xfrm>
        </p:spPr>
        <p:txBody>
          <a:bodyPr>
            <a:normAutofit lnSpcReduction="10000"/>
          </a:bodyPr>
          <a:lstStyle/>
          <a:p>
            <a:r>
              <a:rPr lang="en-US" b="1" dirty="0">
                <a:highlight>
                  <a:srgbClr val="FFFF00"/>
                </a:highlight>
                <a:latin typeface="Times New Roman" panose="02020603050405020304" pitchFamily="18" charset="0"/>
                <a:cs typeface="Times New Roman" panose="02020603050405020304" pitchFamily="18" charset="0"/>
              </a:rPr>
              <a:t>Yes/no-Questions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Has / Have + sub + ever + pp …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Have you ever met a celebrity?   Yes, I have. / No, I haven’t.</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Has your friend ever annoyed you? Yes, she has. / No, she hasn’t. </a:t>
            </a:r>
          </a:p>
          <a:p>
            <a:r>
              <a:rPr lang="en-US" b="1" dirty="0" err="1">
                <a:highlight>
                  <a:srgbClr val="FFFF00"/>
                </a:highlight>
                <a:latin typeface="Times New Roman" panose="02020603050405020304" pitchFamily="18" charset="0"/>
                <a:cs typeface="Times New Roman" panose="02020603050405020304" pitchFamily="18" charset="0"/>
              </a:rPr>
              <a:t>Wh</a:t>
            </a:r>
            <a:r>
              <a:rPr lang="en-US" b="1" dirty="0">
                <a:highlight>
                  <a:srgbClr val="FFFF00"/>
                </a:highlight>
                <a:latin typeface="Times New Roman" panose="02020603050405020304" pitchFamily="18" charset="0"/>
                <a:cs typeface="Times New Roman" panose="02020603050405020304" pitchFamily="18" charset="0"/>
              </a:rPr>
              <a:t>- Questions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Wh</a:t>
            </a:r>
            <a:r>
              <a:rPr lang="en-US" dirty="0">
                <a:latin typeface="Times New Roman" panose="02020603050405020304" pitchFamily="18" charset="0"/>
                <a:cs typeface="Times New Roman" panose="02020603050405020304" pitchFamily="18" charset="0"/>
              </a:rPr>
              <a:t> + has/have + sub + ever + pp …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What have you done during your summer holiday? I have travelled.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Where have you been? I have been to school.</a:t>
            </a:r>
          </a:p>
        </p:txBody>
      </p:sp>
      <p:pic>
        <p:nvPicPr>
          <p:cNvPr id="4" name="Picture 3" descr="A logo of a university&#10;&#10;Description automatically generated">
            <a:extLst>
              <a:ext uri="{FF2B5EF4-FFF2-40B4-BE49-F238E27FC236}">
                <a16:creationId xmlns:a16="http://schemas.microsoft.com/office/drawing/2014/main" id="{1D800062-C581-2959-E790-0C63AA280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971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C49B-0A17-DD4C-0EE4-B1ECF130631B}"/>
              </a:ext>
            </a:extLst>
          </p:cNvPr>
          <p:cNvSpPr>
            <a:spLocks noGrp="1"/>
          </p:cNvSpPr>
          <p:nvPr>
            <p:ph type="title"/>
          </p:nvPr>
        </p:nvSpPr>
        <p:spPr>
          <a:xfrm>
            <a:off x="685801" y="617462"/>
            <a:ext cx="9601196" cy="767155"/>
          </a:xfrm>
        </p:spPr>
        <p:txBody>
          <a:bodyPr/>
          <a:lstStyle/>
          <a:p>
            <a:r>
              <a:rPr lang="en-US" dirty="0">
                <a:latin typeface="Times New Roman" panose="02020603050405020304" pitchFamily="18" charset="0"/>
                <a:cs typeface="Times New Roman" panose="02020603050405020304" pitchFamily="18" charset="0"/>
              </a:rPr>
              <a:t>Ex.1 Page 25</a:t>
            </a:r>
          </a:p>
        </p:txBody>
      </p:sp>
      <p:pic>
        <p:nvPicPr>
          <p:cNvPr id="5" name="Content Placeholder 4">
            <a:extLst>
              <a:ext uri="{FF2B5EF4-FFF2-40B4-BE49-F238E27FC236}">
                <a16:creationId xmlns:a16="http://schemas.microsoft.com/office/drawing/2014/main" id="{DDAD84CF-DEF3-09B6-492A-BBF8E76680D1}"/>
              </a:ext>
            </a:extLst>
          </p:cNvPr>
          <p:cNvPicPr>
            <a:picLocks noGrp="1" noChangeAspect="1"/>
          </p:cNvPicPr>
          <p:nvPr>
            <p:ph idx="1"/>
          </p:nvPr>
        </p:nvPicPr>
        <p:blipFill>
          <a:blip r:embed="rId2"/>
          <a:stretch>
            <a:fillRect/>
          </a:stretch>
        </p:blipFill>
        <p:spPr>
          <a:xfrm>
            <a:off x="685801" y="1422903"/>
            <a:ext cx="10353259" cy="3480080"/>
          </a:xfrm>
        </p:spPr>
      </p:pic>
      <p:pic>
        <p:nvPicPr>
          <p:cNvPr id="6" name="Picture 5">
            <a:extLst>
              <a:ext uri="{FF2B5EF4-FFF2-40B4-BE49-F238E27FC236}">
                <a16:creationId xmlns:a16="http://schemas.microsoft.com/office/drawing/2014/main" id="{B54EC2A9-6415-E5C3-EA47-A9AF7F76064E}"/>
              </a:ext>
            </a:extLst>
          </p:cNvPr>
          <p:cNvPicPr>
            <a:picLocks noChangeAspect="1"/>
          </p:cNvPicPr>
          <p:nvPr/>
        </p:nvPicPr>
        <p:blipFill>
          <a:blip r:embed="rId3"/>
          <a:stretch>
            <a:fillRect/>
          </a:stretch>
        </p:blipFill>
        <p:spPr>
          <a:xfrm>
            <a:off x="685801" y="4553972"/>
            <a:ext cx="5569225" cy="1679383"/>
          </a:xfrm>
          <a:prstGeom prst="rect">
            <a:avLst/>
          </a:prstGeom>
        </p:spPr>
      </p:pic>
      <p:pic>
        <p:nvPicPr>
          <p:cNvPr id="7" name="Picture 6" descr="A logo of a university&#10;&#10;Description automatically generated">
            <a:extLst>
              <a:ext uri="{FF2B5EF4-FFF2-40B4-BE49-F238E27FC236}">
                <a16:creationId xmlns:a16="http://schemas.microsoft.com/office/drawing/2014/main" id="{E18EAF05-D58A-076C-EEED-70334DDF0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45109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4773-C167-1951-A4E4-C8678252F271}"/>
              </a:ext>
            </a:extLst>
          </p:cNvPr>
          <p:cNvSpPr>
            <a:spLocks noGrp="1"/>
          </p:cNvSpPr>
          <p:nvPr>
            <p:ph type="title" idx="4294967295"/>
          </p:nvPr>
        </p:nvSpPr>
        <p:spPr>
          <a:xfrm>
            <a:off x="750277" y="597877"/>
            <a:ext cx="1992923" cy="748701"/>
          </a:xfrm>
        </p:spPr>
        <p:txBody>
          <a:bodyPr>
            <a:noAutofit/>
          </a:bodyPr>
          <a:lstStyle/>
          <a:p>
            <a:r>
              <a:rPr lang="en-US" sz="3200" b="1" dirty="0">
                <a:latin typeface="Times New Roman" panose="02020603050405020304" pitchFamily="18" charset="0"/>
                <a:cs typeface="Times New Roman" panose="02020603050405020304" pitchFamily="18" charset="0"/>
              </a:rPr>
              <a:t>Outline</a:t>
            </a:r>
            <a:r>
              <a:rPr lang="en-US" sz="3200" b="1" dirty="0"/>
              <a:t>: </a:t>
            </a:r>
          </a:p>
        </p:txBody>
      </p:sp>
      <p:sp>
        <p:nvSpPr>
          <p:cNvPr id="3" name="Content Placeholder 2">
            <a:extLst>
              <a:ext uri="{FF2B5EF4-FFF2-40B4-BE49-F238E27FC236}">
                <a16:creationId xmlns:a16="http://schemas.microsoft.com/office/drawing/2014/main" id="{E60BFFFE-4F35-980F-F2FB-B7B1C9DEB37A}"/>
              </a:ext>
            </a:extLst>
          </p:cNvPr>
          <p:cNvSpPr>
            <a:spLocks noGrp="1"/>
          </p:cNvSpPr>
          <p:nvPr>
            <p:ph idx="4294967295"/>
          </p:nvPr>
        </p:nvSpPr>
        <p:spPr>
          <a:xfrm>
            <a:off x="750277" y="1139687"/>
            <a:ext cx="10691446" cy="5007895"/>
          </a:xfrm>
        </p:spPr>
        <p:txBody>
          <a:bodyPr>
            <a:normAutofit fontScale="85000" lnSpcReduction="20000"/>
          </a:bodyPr>
          <a:lstStyle/>
          <a:p>
            <a:pPr marL="285750" indent="-285750">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Vocabulary </a:t>
            </a:r>
          </a:p>
          <a:p>
            <a:pPr marL="285750" indent="-285750">
              <a:lnSpc>
                <a:spcPct val="15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Visual and performing arts</a:t>
            </a:r>
          </a:p>
          <a:p>
            <a:pPr marL="285750" indent="-285750">
              <a:lnSpc>
                <a:spcPct val="150000"/>
              </a:lnSpc>
              <a:buFont typeface="Wingdings" panose="05000000000000000000" pitchFamily="2" charset="2"/>
              <a:buChar char="§"/>
            </a:pPr>
            <a:r>
              <a:rPr lang="en-US" sz="1100" dirty="0">
                <a:latin typeface="Times New Roman" panose="02020603050405020304" pitchFamily="18" charset="0"/>
                <a:cs typeface="Times New Roman" panose="02020603050405020304" pitchFamily="18" charset="0"/>
              </a:rPr>
              <a:t>Making nouns for people</a:t>
            </a:r>
            <a:endParaRPr lang="en-US" sz="14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Language in action</a:t>
            </a: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Present perfect with regular and irregular verbs</a:t>
            </a:r>
          </a:p>
          <a:p>
            <a:pPr marL="285750" indent="-285750">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Vocabulary </a:t>
            </a: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Music and theater</a:t>
            </a:r>
          </a:p>
          <a:p>
            <a:pPr marL="285750" indent="-285750">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Language in action </a:t>
            </a:r>
          </a:p>
          <a:p>
            <a:pPr marL="285750" indent="-285750">
              <a:lnSpc>
                <a:spcPct val="150000"/>
              </a:lnSpc>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Present perfect with already, just, still and yet</a:t>
            </a:r>
            <a:endParaRPr lang="en-US" sz="14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Speaking </a:t>
            </a: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Describing a picture</a:t>
            </a:r>
          </a:p>
          <a:p>
            <a:pPr marL="285750" indent="-285750">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Writing </a:t>
            </a: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 review</a:t>
            </a:r>
          </a:p>
          <a:p>
            <a:pPr>
              <a:lnSpc>
                <a:spcPct val="150000"/>
              </a:lnSpc>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The </a:t>
            </a:r>
            <a:r>
              <a:rPr lang="en-US" sz="1400">
                <a:latin typeface="Times New Roman" panose="02020603050405020304" pitchFamily="18" charset="0"/>
                <a:cs typeface="Times New Roman" panose="02020603050405020304" pitchFamily="18" charset="0"/>
              </a:rPr>
              <a:t>art project</a:t>
            </a:r>
            <a:endParaRPr lang="en-US" sz="1100" dirty="0"/>
          </a:p>
          <a:p>
            <a:endParaRPr lang="en-US" sz="900" dirty="0">
              <a:solidFill>
                <a:schemeClr val="tx1"/>
              </a:solidFill>
            </a:endParaRPr>
          </a:p>
        </p:txBody>
      </p:sp>
      <p:pic>
        <p:nvPicPr>
          <p:cNvPr id="4" name="Picture 3" descr="A logo of a university&#10;&#10;Description automatically generated">
            <a:extLst>
              <a:ext uri="{FF2B5EF4-FFF2-40B4-BE49-F238E27FC236}">
                <a16:creationId xmlns:a16="http://schemas.microsoft.com/office/drawing/2014/main" id="{53A7AEF5-D2F4-7909-F289-9EC293B64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25858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30177471-7819-550B-B60F-AEA76A9A357C}"/>
              </a:ext>
            </a:extLst>
          </p:cNvPr>
          <p:cNvPicPr>
            <a:picLocks noGrp="1" noChangeAspect="1"/>
          </p:cNvPicPr>
          <p:nvPr>
            <p:ph idx="4294967295"/>
          </p:nvPr>
        </p:nvPicPr>
        <p:blipFill>
          <a:blip r:embed="rId2"/>
          <a:stretch>
            <a:fillRect/>
          </a:stretch>
        </p:blipFill>
        <p:spPr>
          <a:xfrm>
            <a:off x="976985" y="627062"/>
            <a:ext cx="8359775" cy="3179762"/>
          </a:xfrm>
        </p:spPr>
      </p:pic>
      <p:pic>
        <p:nvPicPr>
          <p:cNvPr id="13" name="Picture 12">
            <a:extLst>
              <a:ext uri="{FF2B5EF4-FFF2-40B4-BE49-F238E27FC236}">
                <a16:creationId xmlns:a16="http://schemas.microsoft.com/office/drawing/2014/main" id="{1521C24D-C68B-A521-06E0-2C83DD5C8FAF}"/>
              </a:ext>
            </a:extLst>
          </p:cNvPr>
          <p:cNvPicPr>
            <a:picLocks noChangeAspect="1"/>
          </p:cNvPicPr>
          <p:nvPr/>
        </p:nvPicPr>
        <p:blipFill>
          <a:blip r:embed="rId3"/>
          <a:stretch>
            <a:fillRect/>
          </a:stretch>
        </p:blipFill>
        <p:spPr>
          <a:xfrm>
            <a:off x="976984" y="3608321"/>
            <a:ext cx="8359775" cy="2622617"/>
          </a:xfrm>
          <a:prstGeom prst="rect">
            <a:avLst/>
          </a:prstGeom>
        </p:spPr>
      </p:pic>
      <p:pic>
        <p:nvPicPr>
          <p:cNvPr id="5" name="Picture 4" descr="A logo of a university&#10;&#10;Description automatically generated">
            <a:extLst>
              <a:ext uri="{FF2B5EF4-FFF2-40B4-BE49-F238E27FC236}">
                <a16:creationId xmlns:a16="http://schemas.microsoft.com/office/drawing/2014/main" id="{F889751F-4A3D-32AC-2DF7-E4CD60B97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8783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6D95A7-1E7C-8B65-8D9C-A2B77806A5CC}"/>
              </a:ext>
            </a:extLst>
          </p:cNvPr>
          <p:cNvPicPr>
            <a:picLocks noGrp="1" noChangeAspect="1"/>
          </p:cNvPicPr>
          <p:nvPr>
            <p:ph idx="4294967295"/>
          </p:nvPr>
        </p:nvPicPr>
        <p:blipFill>
          <a:blip r:embed="rId2"/>
          <a:stretch>
            <a:fillRect/>
          </a:stretch>
        </p:blipFill>
        <p:spPr>
          <a:xfrm>
            <a:off x="821635" y="982662"/>
            <a:ext cx="8504238" cy="4892675"/>
          </a:xfrm>
        </p:spPr>
      </p:pic>
      <p:pic>
        <p:nvPicPr>
          <p:cNvPr id="4" name="Picture 3" descr="A logo of a university&#10;&#10;Description automatically generated">
            <a:extLst>
              <a:ext uri="{FF2B5EF4-FFF2-40B4-BE49-F238E27FC236}">
                <a16:creationId xmlns:a16="http://schemas.microsoft.com/office/drawing/2014/main" id="{F6CAC904-8107-4E30-4A0B-AC4FA06E1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68862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99F72AC-BD92-2EA1-FFAB-D61D6CCB198D}"/>
              </a:ext>
            </a:extLst>
          </p:cNvPr>
          <p:cNvPicPr>
            <a:picLocks noGrp="1" noChangeAspect="1"/>
          </p:cNvPicPr>
          <p:nvPr>
            <p:ph idx="4294967295"/>
          </p:nvPr>
        </p:nvPicPr>
        <p:blipFill>
          <a:blip r:embed="rId2"/>
          <a:stretch>
            <a:fillRect/>
          </a:stretch>
        </p:blipFill>
        <p:spPr>
          <a:xfrm>
            <a:off x="890323" y="1520824"/>
            <a:ext cx="8432800" cy="4333875"/>
          </a:xfrm>
        </p:spPr>
      </p:pic>
      <p:pic>
        <p:nvPicPr>
          <p:cNvPr id="5" name="Picture 4">
            <a:extLst>
              <a:ext uri="{FF2B5EF4-FFF2-40B4-BE49-F238E27FC236}">
                <a16:creationId xmlns:a16="http://schemas.microsoft.com/office/drawing/2014/main" id="{03D82EE3-F539-90DE-A82F-3548E89257EC}"/>
              </a:ext>
            </a:extLst>
          </p:cNvPr>
          <p:cNvPicPr>
            <a:picLocks noChangeAspect="1"/>
          </p:cNvPicPr>
          <p:nvPr/>
        </p:nvPicPr>
        <p:blipFill>
          <a:blip r:embed="rId3"/>
          <a:stretch>
            <a:fillRect/>
          </a:stretch>
        </p:blipFill>
        <p:spPr>
          <a:xfrm>
            <a:off x="891001" y="711199"/>
            <a:ext cx="8432122" cy="809625"/>
          </a:xfrm>
          <a:prstGeom prst="rect">
            <a:avLst/>
          </a:prstGeom>
        </p:spPr>
      </p:pic>
      <p:pic>
        <p:nvPicPr>
          <p:cNvPr id="6" name="Picture 5" descr="A logo of a university&#10;&#10;Description automatically generated">
            <a:extLst>
              <a:ext uri="{FF2B5EF4-FFF2-40B4-BE49-F238E27FC236}">
                <a16:creationId xmlns:a16="http://schemas.microsoft.com/office/drawing/2014/main" id="{76572B71-75AC-2E43-9B42-01D27D2A3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74918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7CF3B-54A1-9D0D-6617-381214E45CBF}"/>
              </a:ext>
            </a:extLst>
          </p:cNvPr>
          <p:cNvPicPr>
            <a:picLocks noChangeAspect="1"/>
          </p:cNvPicPr>
          <p:nvPr/>
        </p:nvPicPr>
        <p:blipFill>
          <a:blip r:embed="rId2"/>
          <a:stretch>
            <a:fillRect/>
          </a:stretch>
        </p:blipFill>
        <p:spPr>
          <a:xfrm>
            <a:off x="874644" y="1337245"/>
            <a:ext cx="7394713" cy="2924786"/>
          </a:xfrm>
          <a:prstGeom prst="rect">
            <a:avLst/>
          </a:prstGeom>
        </p:spPr>
      </p:pic>
      <p:pic>
        <p:nvPicPr>
          <p:cNvPr id="7" name="Picture 6">
            <a:extLst>
              <a:ext uri="{FF2B5EF4-FFF2-40B4-BE49-F238E27FC236}">
                <a16:creationId xmlns:a16="http://schemas.microsoft.com/office/drawing/2014/main" id="{78013F2B-D395-34CF-3B0A-405DBBE8988E}"/>
              </a:ext>
            </a:extLst>
          </p:cNvPr>
          <p:cNvPicPr>
            <a:picLocks noChangeAspect="1"/>
          </p:cNvPicPr>
          <p:nvPr/>
        </p:nvPicPr>
        <p:blipFill>
          <a:blip r:embed="rId3"/>
          <a:stretch>
            <a:fillRect/>
          </a:stretch>
        </p:blipFill>
        <p:spPr>
          <a:xfrm>
            <a:off x="1195801" y="3481389"/>
            <a:ext cx="7073556" cy="2181225"/>
          </a:xfrm>
          <a:prstGeom prst="rect">
            <a:avLst/>
          </a:prstGeom>
        </p:spPr>
      </p:pic>
      <p:pic>
        <p:nvPicPr>
          <p:cNvPr id="4" name="Picture 3" descr="A logo of a university&#10;&#10;Description automatically generated">
            <a:extLst>
              <a:ext uri="{FF2B5EF4-FFF2-40B4-BE49-F238E27FC236}">
                <a16:creationId xmlns:a16="http://schemas.microsoft.com/office/drawing/2014/main" id="{AE26ED4B-FA67-8456-1807-E48BAE918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86382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F2F7CD-A8AB-C445-0882-D63B65CAF5DF}"/>
              </a:ext>
            </a:extLst>
          </p:cNvPr>
          <p:cNvPicPr>
            <a:picLocks noGrp="1" noChangeAspect="1"/>
          </p:cNvPicPr>
          <p:nvPr>
            <p:ph idx="1"/>
          </p:nvPr>
        </p:nvPicPr>
        <p:blipFill>
          <a:blip r:embed="rId2"/>
          <a:stretch>
            <a:fillRect/>
          </a:stretch>
        </p:blipFill>
        <p:spPr>
          <a:xfrm>
            <a:off x="607944" y="802467"/>
            <a:ext cx="4308613" cy="3212942"/>
          </a:xfrm>
        </p:spPr>
      </p:pic>
      <p:pic>
        <p:nvPicPr>
          <p:cNvPr id="7" name="Picture 6">
            <a:extLst>
              <a:ext uri="{FF2B5EF4-FFF2-40B4-BE49-F238E27FC236}">
                <a16:creationId xmlns:a16="http://schemas.microsoft.com/office/drawing/2014/main" id="{4A75F992-9C56-DD9A-7CA4-06B4BD2EAFF3}"/>
              </a:ext>
            </a:extLst>
          </p:cNvPr>
          <p:cNvPicPr>
            <a:picLocks noChangeAspect="1"/>
          </p:cNvPicPr>
          <p:nvPr/>
        </p:nvPicPr>
        <p:blipFill>
          <a:blip r:embed="rId3"/>
          <a:stretch>
            <a:fillRect/>
          </a:stretch>
        </p:blipFill>
        <p:spPr>
          <a:xfrm>
            <a:off x="4778439" y="802467"/>
            <a:ext cx="6805617" cy="3701704"/>
          </a:xfrm>
          <a:prstGeom prst="rect">
            <a:avLst/>
          </a:prstGeom>
        </p:spPr>
      </p:pic>
      <p:pic>
        <p:nvPicPr>
          <p:cNvPr id="4" name="Picture 3" descr="A logo of a university&#10;&#10;Description automatically generated">
            <a:extLst>
              <a:ext uri="{FF2B5EF4-FFF2-40B4-BE49-F238E27FC236}">
                <a16:creationId xmlns:a16="http://schemas.microsoft.com/office/drawing/2014/main" id="{B04AAECA-DC67-56D9-0727-203682D61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074355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89859E-FDEC-02AE-1618-942DD2F7DAFA}"/>
              </a:ext>
            </a:extLst>
          </p:cNvPr>
          <p:cNvSpPr txBox="1"/>
          <p:nvPr/>
        </p:nvSpPr>
        <p:spPr>
          <a:xfrm>
            <a:off x="829994" y="865555"/>
            <a:ext cx="10297551" cy="510909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Orchestra</a:t>
            </a:r>
            <a:r>
              <a:rPr lang="en-US" dirty="0">
                <a:latin typeface="Times New Roman" panose="02020603050405020304" pitchFamily="18" charset="0"/>
                <a:cs typeface="Times New Roman" panose="02020603050405020304" pitchFamily="18" charset="0"/>
              </a:rPr>
              <a:t>: a large group of musicians who play many different instruments together and are led by a conductor.</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Lyrics</a:t>
            </a:r>
            <a:r>
              <a:rPr lang="en-US" dirty="0">
                <a:latin typeface="Times New Roman" panose="02020603050405020304" pitchFamily="18" charset="0"/>
                <a:cs typeface="Times New Roman" panose="02020603050405020304" pitchFamily="18" charset="0"/>
              </a:rPr>
              <a:t>: the words of a song.</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Audience</a:t>
            </a:r>
            <a:r>
              <a:rPr lang="en-US" dirty="0">
                <a:latin typeface="Times New Roman" panose="02020603050405020304" pitchFamily="18" charset="0"/>
                <a:cs typeface="Times New Roman" panose="02020603050405020304" pitchFamily="18" charset="0"/>
              </a:rPr>
              <a:t>: the group of people together in one place to watch or listen to a play, film, someone speaking, etc.</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Audition</a:t>
            </a:r>
            <a:r>
              <a:rPr lang="en-US" dirty="0">
                <a:latin typeface="Times New Roman" panose="02020603050405020304" pitchFamily="18" charset="0"/>
                <a:cs typeface="Times New Roman" panose="02020603050405020304" pitchFamily="18" charset="0"/>
              </a:rPr>
              <a:t>: a short performance that an actor, musician, dancer, etc. gives in order to show they are suitable for a particular play, film, show, etc.</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Rehearsal</a:t>
            </a:r>
            <a:r>
              <a:rPr lang="en-US" dirty="0">
                <a:latin typeface="Times New Roman" panose="02020603050405020304" pitchFamily="18" charset="0"/>
                <a:cs typeface="Times New Roman" panose="02020603050405020304" pitchFamily="18" charset="0"/>
              </a:rPr>
              <a:t>: a time when all the people involved in a play, dance, etc. practice in order to prepare for a performance.</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Scene</a:t>
            </a:r>
            <a:r>
              <a:rPr lang="en-US" dirty="0">
                <a:latin typeface="Times New Roman" panose="02020603050405020304" pitchFamily="18" charset="0"/>
                <a:cs typeface="Times New Roman" panose="02020603050405020304" pitchFamily="18" charset="0"/>
              </a:rPr>
              <a:t>: a part of a play or film in which the action stays in one place for a continuous period of time.</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Lines</a:t>
            </a:r>
            <a:r>
              <a:rPr lang="en-US" dirty="0">
                <a:latin typeface="Times New Roman" panose="02020603050405020304" pitchFamily="18" charset="0"/>
                <a:cs typeface="Times New Roman" panose="02020603050405020304" pitchFamily="18" charset="0"/>
              </a:rPr>
              <a:t>: are dialogues that </a:t>
            </a:r>
            <a:r>
              <a:rPr lang="en-US" dirty="0">
                <a:solidFill>
                  <a:srgbClr val="040C28"/>
                </a:solidFill>
                <a:latin typeface="Times New Roman" panose="02020603050405020304" pitchFamily="18" charset="0"/>
                <a:cs typeface="Times New Roman" panose="02020603050405020304" pitchFamily="18" charset="0"/>
              </a:rPr>
              <a:t>a</a:t>
            </a:r>
            <a:r>
              <a:rPr lang="en-US" b="0" i="0" dirty="0">
                <a:solidFill>
                  <a:srgbClr val="040C28"/>
                </a:solidFill>
                <a:effectLst/>
                <a:latin typeface="Times New Roman" panose="02020603050405020304" pitchFamily="18" charset="0"/>
                <a:cs typeface="Times New Roman" panose="02020603050405020304" pitchFamily="18" charset="0"/>
              </a:rPr>
              <a:t>ctors memorize from the script which are the words that their character says during the play</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descr="A logo of a university&#10;&#10;Description automatically generated">
            <a:extLst>
              <a:ext uri="{FF2B5EF4-FFF2-40B4-BE49-F238E27FC236}">
                <a16:creationId xmlns:a16="http://schemas.microsoft.com/office/drawing/2014/main" id="{FBDBBCEB-640A-7146-814E-843640B6F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73737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C3E709-1551-E8F1-A9FA-030DFB899A32}"/>
              </a:ext>
            </a:extLst>
          </p:cNvPr>
          <p:cNvPicPr>
            <a:picLocks noChangeAspect="1"/>
          </p:cNvPicPr>
          <p:nvPr/>
        </p:nvPicPr>
        <p:blipFill>
          <a:blip r:embed="rId2"/>
          <a:stretch>
            <a:fillRect/>
          </a:stretch>
        </p:blipFill>
        <p:spPr>
          <a:xfrm>
            <a:off x="1295401" y="982132"/>
            <a:ext cx="9028041" cy="5250089"/>
          </a:xfrm>
          <a:prstGeom prst="rect">
            <a:avLst/>
          </a:prstGeom>
        </p:spPr>
      </p:pic>
      <p:pic>
        <p:nvPicPr>
          <p:cNvPr id="3" name="Picture 2" descr="A logo of a university&#10;&#10;Description automatically generated">
            <a:extLst>
              <a:ext uri="{FF2B5EF4-FFF2-40B4-BE49-F238E27FC236}">
                <a16:creationId xmlns:a16="http://schemas.microsoft.com/office/drawing/2014/main" id="{0F715A5C-8D7F-1945-D6A6-E7EA48382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133735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4B4861-7472-FC64-5414-125B706ED62F}"/>
              </a:ext>
            </a:extLst>
          </p:cNvPr>
          <p:cNvPicPr>
            <a:picLocks noChangeAspect="1"/>
          </p:cNvPicPr>
          <p:nvPr/>
        </p:nvPicPr>
        <p:blipFill>
          <a:blip r:embed="rId2"/>
          <a:stretch>
            <a:fillRect/>
          </a:stretch>
        </p:blipFill>
        <p:spPr>
          <a:xfrm>
            <a:off x="891209" y="805070"/>
            <a:ext cx="9206948" cy="1219200"/>
          </a:xfrm>
          <a:prstGeom prst="rect">
            <a:avLst/>
          </a:prstGeom>
        </p:spPr>
      </p:pic>
      <p:pic>
        <p:nvPicPr>
          <p:cNvPr id="7" name="Picture 6">
            <a:extLst>
              <a:ext uri="{FF2B5EF4-FFF2-40B4-BE49-F238E27FC236}">
                <a16:creationId xmlns:a16="http://schemas.microsoft.com/office/drawing/2014/main" id="{1C93E0FC-539D-97E0-040D-8B17C7B6717B}"/>
              </a:ext>
            </a:extLst>
          </p:cNvPr>
          <p:cNvPicPr>
            <a:picLocks noChangeAspect="1"/>
          </p:cNvPicPr>
          <p:nvPr/>
        </p:nvPicPr>
        <p:blipFill>
          <a:blip r:embed="rId3"/>
          <a:stretch>
            <a:fillRect/>
          </a:stretch>
        </p:blipFill>
        <p:spPr>
          <a:xfrm>
            <a:off x="891209" y="2158033"/>
            <a:ext cx="9206948" cy="3838575"/>
          </a:xfrm>
          <a:prstGeom prst="rect">
            <a:avLst/>
          </a:prstGeom>
        </p:spPr>
      </p:pic>
      <p:pic>
        <p:nvPicPr>
          <p:cNvPr id="4" name="Picture 3" descr="A logo of a university&#10;&#10;Description automatically generated">
            <a:extLst>
              <a:ext uri="{FF2B5EF4-FFF2-40B4-BE49-F238E27FC236}">
                <a16:creationId xmlns:a16="http://schemas.microsoft.com/office/drawing/2014/main" id="{CFCCF378-69C7-5CF7-E541-7E8D31F37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94746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579D3E-5A66-6CDA-DA16-B586A3B795BD}"/>
              </a:ext>
            </a:extLst>
          </p:cNvPr>
          <p:cNvPicPr>
            <a:picLocks noGrp="1" noChangeAspect="1"/>
          </p:cNvPicPr>
          <p:nvPr>
            <p:ph idx="4294967295"/>
          </p:nvPr>
        </p:nvPicPr>
        <p:blipFill>
          <a:blip r:embed="rId2"/>
          <a:stretch>
            <a:fillRect/>
          </a:stretch>
        </p:blipFill>
        <p:spPr>
          <a:xfrm>
            <a:off x="1179443" y="1035050"/>
            <a:ext cx="7767638" cy="4787900"/>
          </a:xfrm>
        </p:spPr>
      </p:pic>
      <p:pic>
        <p:nvPicPr>
          <p:cNvPr id="3" name="Picture 2" descr="A logo of a university&#10;&#10;Description automatically generated">
            <a:extLst>
              <a:ext uri="{FF2B5EF4-FFF2-40B4-BE49-F238E27FC236}">
                <a16:creationId xmlns:a16="http://schemas.microsoft.com/office/drawing/2014/main" id="{CE0753B3-D237-A014-F878-023B6B8C9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4589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05082-AD92-67E8-905E-2E88E3975554}"/>
              </a:ext>
            </a:extLst>
          </p:cNvPr>
          <p:cNvSpPr>
            <a:spLocks noGrp="1"/>
          </p:cNvSpPr>
          <p:nvPr>
            <p:ph idx="1"/>
          </p:nvPr>
        </p:nvSpPr>
        <p:spPr>
          <a:xfrm>
            <a:off x="795130" y="2451653"/>
            <a:ext cx="10101467" cy="3684104"/>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We use already,  just, still and yet in the present perfect tense.</a:t>
            </a:r>
          </a:p>
          <a:p>
            <a:r>
              <a:rPr lang="en-US" b="1" dirty="0">
                <a:latin typeface="Times New Roman" panose="02020603050405020304" pitchFamily="18" charset="0"/>
                <a:cs typeface="Times New Roman" panose="02020603050405020304" pitchFamily="18" charset="0"/>
              </a:rPr>
              <a:t>We use already to mention that we have done something earlier.</a:t>
            </a:r>
          </a:p>
          <a:p>
            <a:r>
              <a:rPr lang="en-US" dirty="0">
                <a:latin typeface="Times New Roman" panose="02020603050405020304" pitchFamily="18" charset="0"/>
                <a:cs typeface="Times New Roman" panose="02020603050405020304" pitchFamily="18" charset="0"/>
              </a:rPr>
              <a:t>I have already called my friends. </a:t>
            </a:r>
          </a:p>
          <a:p>
            <a:r>
              <a:rPr lang="en-US" b="1" dirty="0">
                <a:latin typeface="Times New Roman" panose="02020603050405020304" pitchFamily="18" charset="0"/>
                <a:cs typeface="Times New Roman" panose="02020603050405020304" pitchFamily="18" charset="0"/>
              </a:rPr>
              <a:t>We use just to say that we have done this action just now.</a:t>
            </a:r>
          </a:p>
          <a:p>
            <a:r>
              <a:rPr lang="en-US" dirty="0">
                <a:latin typeface="Times New Roman" panose="02020603050405020304" pitchFamily="18" charset="0"/>
                <a:cs typeface="Times New Roman" panose="02020603050405020304" pitchFamily="18" charset="0"/>
              </a:rPr>
              <a:t>I have just finished my exam.</a:t>
            </a:r>
          </a:p>
          <a:p>
            <a:r>
              <a:rPr lang="en-US" b="1" dirty="0">
                <a:latin typeface="Times New Roman" panose="02020603050405020304" pitchFamily="18" charset="0"/>
                <a:cs typeface="Times New Roman" panose="02020603050405020304" pitchFamily="18" charset="0"/>
              </a:rPr>
              <a:t>We use yet in negative sentences to say that we haven’t finished this action till this moment. And also we use yet in the questions. In both cases, yet is used at the end of the sentence.</a:t>
            </a:r>
          </a:p>
          <a:p>
            <a:r>
              <a:rPr lang="en-US" dirty="0">
                <a:latin typeface="Times New Roman" panose="02020603050405020304" pitchFamily="18" charset="0"/>
                <a:cs typeface="Times New Roman" panose="02020603050405020304" pitchFamily="18" charset="0"/>
              </a:rPr>
              <a:t>I haven’t explained this topic for my students yet.</a:t>
            </a:r>
          </a:p>
          <a:p>
            <a:r>
              <a:rPr lang="en-US" b="1" dirty="0">
                <a:latin typeface="Times New Roman" panose="02020603050405020304" pitchFamily="18" charset="0"/>
                <a:cs typeface="Times New Roman" panose="02020603050405020304" pitchFamily="18" charset="0"/>
              </a:rPr>
              <a:t>We use still in negative sentences to say that we haven’t done this thing till now.</a:t>
            </a:r>
          </a:p>
          <a:p>
            <a:r>
              <a:rPr lang="en-US" dirty="0">
                <a:latin typeface="Times New Roman" panose="02020603050405020304" pitchFamily="18" charset="0"/>
                <a:cs typeface="Times New Roman" panose="02020603050405020304" pitchFamily="18" charset="0"/>
              </a:rPr>
              <a:t>She still hasn’t finished her studies.</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1471A3A-19EC-D8AF-0131-1F4C6DC169AA}"/>
              </a:ext>
            </a:extLst>
          </p:cNvPr>
          <p:cNvPicPr>
            <a:picLocks noChangeAspect="1"/>
          </p:cNvPicPr>
          <p:nvPr/>
        </p:nvPicPr>
        <p:blipFill>
          <a:blip r:embed="rId2"/>
          <a:stretch>
            <a:fillRect/>
          </a:stretch>
        </p:blipFill>
        <p:spPr>
          <a:xfrm>
            <a:off x="1295401" y="1035578"/>
            <a:ext cx="7596808" cy="923925"/>
          </a:xfrm>
          <a:prstGeom prst="rect">
            <a:avLst/>
          </a:prstGeom>
        </p:spPr>
      </p:pic>
      <p:pic>
        <p:nvPicPr>
          <p:cNvPr id="5" name="Picture 4" descr="A logo of a university&#10;&#10;Description automatically generated">
            <a:extLst>
              <a:ext uri="{FF2B5EF4-FFF2-40B4-BE49-F238E27FC236}">
                <a16:creationId xmlns:a16="http://schemas.microsoft.com/office/drawing/2014/main" id="{BC3A07B3-6389-E329-E055-1DC7E18D1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8195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5A065-062E-B829-B742-971200FE9C68}"/>
              </a:ext>
            </a:extLst>
          </p:cNvPr>
          <p:cNvSpPr txBox="1"/>
          <p:nvPr/>
        </p:nvSpPr>
        <p:spPr>
          <a:xfrm>
            <a:off x="715107" y="862142"/>
            <a:ext cx="10761785" cy="4941737"/>
          </a:xfrm>
          <a:prstGeom prst="rect">
            <a:avLst/>
          </a:prstGeom>
          <a:noFill/>
        </p:spPr>
        <p:txBody>
          <a:bodyPr wrap="square">
            <a:spAutoFit/>
          </a:bodyPr>
          <a:lstStyle/>
          <a:p>
            <a:pPr>
              <a:lnSpc>
                <a:spcPct val="200000"/>
              </a:lnSpc>
            </a:pPr>
            <a:r>
              <a:rPr lang="en-US" sz="1600" b="1" dirty="0">
                <a:latin typeface="Times New Roman" panose="02020603050405020304" pitchFamily="18" charset="0"/>
                <a:cs typeface="Times New Roman" panose="02020603050405020304" pitchFamily="18" charset="0"/>
              </a:rPr>
              <a:t>Objectives:</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Understanding texts about artists and an audition.</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Understanding the use of present perfect for experiences and the use of already, just, still and yet.</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Recognize noun endings for people.</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Differentiating between visual arts and performing arts.</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Defining and categorizing words related to music and theatre. </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Gathering information from reliable online sources.</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Writing about unusual performances.</a:t>
            </a:r>
          </a:p>
          <a:p>
            <a:pPr marL="285750" indent="-285750">
              <a:lnSpc>
                <a:spcPct val="20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Writing artists profile and describing pictures and the embedded meaning behind them.</a:t>
            </a:r>
          </a:p>
          <a:p>
            <a:pPr marL="285750" indent="-285750">
              <a:lnSpc>
                <a:spcPct val="2000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ED65BD1F-B8F3-1A6E-2149-EA232B956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85527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32457-8FFE-33C4-459D-52162252F097}"/>
              </a:ext>
            </a:extLst>
          </p:cNvPr>
          <p:cNvPicPr>
            <a:picLocks noChangeAspect="1"/>
          </p:cNvPicPr>
          <p:nvPr/>
        </p:nvPicPr>
        <p:blipFill>
          <a:blip r:embed="rId2"/>
          <a:stretch>
            <a:fillRect/>
          </a:stretch>
        </p:blipFill>
        <p:spPr>
          <a:xfrm>
            <a:off x="848760" y="793680"/>
            <a:ext cx="6718231" cy="923925"/>
          </a:xfrm>
          <a:prstGeom prst="rect">
            <a:avLst/>
          </a:prstGeom>
        </p:spPr>
      </p:pic>
      <p:pic>
        <p:nvPicPr>
          <p:cNvPr id="7" name="Picture 6">
            <a:extLst>
              <a:ext uri="{FF2B5EF4-FFF2-40B4-BE49-F238E27FC236}">
                <a16:creationId xmlns:a16="http://schemas.microsoft.com/office/drawing/2014/main" id="{2BE4C4B3-672B-EBC5-040A-EF3F2B3ACEBE}"/>
              </a:ext>
            </a:extLst>
          </p:cNvPr>
          <p:cNvPicPr>
            <a:picLocks noChangeAspect="1"/>
          </p:cNvPicPr>
          <p:nvPr/>
        </p:nvPicPr>
        <p:blipFill>
          <a:blip r:embed="rId3"/>
          <a:stretch>
            <a:fillRect/>
          </a:stretch>
        </p:blipFill>
        <p:spPr>
          <a:xfrm>
            <a:off x="848761" y="1717605"/>
            <a:ext cx="6003236" cy="4086847"/>
          </a:xfrm>
          <a:prstGeom prst="rect">
            <a:avLst/>
          </a:prstGeom>
        </p:spPr>
      </p:pic>
      <p:pic>
        <p:nvPicPr>
          <p:cNvPr id="9" name="Picture 8">
            <a:extLst>
              <a:ext uri="{FF2B5EF4-FFF2-40B4-BE49-F238E27FC236}">
                <a16:creationId xmlns:a16="http://schemas.microsoft.com/office/drawing/2014/main" id="{E659CB29-3E70-FF67-94EB-86604E3F8311}"/>
              </a:ext>
            </a:extLst>
          </p:cNvPr>
          <p:cNvPicPr>
            <a:picLocks noChangeAspect="1"/>
          </p:cNvPicPr>
          <p:nvPr/>
        </p:nvPicPr>
        <p:blipFill>
          <a:blip r:embed="rId4"/>
          <a:stretch>
            <a:fillRect/>
          </a:stretch>
        </p:blipFill>
        <p:spPr>
          <a:xfrm>
            <a:off x="5499652" y="1790077"/>
            <a:ext cx="6003235" cy="3941901"/>
          </a:xfrm>
          <a:prstGeom prst="rect">
            <a:avLst/>
          </a:prstGeom>
        </p:spPr>
      </p:pic>
      <p:pic>
        <p:nvPicPr>
          <p:cNvPr id="6" name="Picture 5" descr="A logo of a university&#10;&#10;Description automatically generated">
            <a:extLst>
              <a:ext uri="{FF2B5EF4-FFF2-40B4-BE49-F238E27FC236}">
                <a16:creationId xmlns:a16="http://schemas.microsoft.com/office/drawing/2014/main" id="{825AD81C-7280-382F-D006-A3BEA9664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2100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8B4329-D188-B16E-0883-F74832ECED1F}"/>
              </a:ext>
            </a:extLst>
          </p:cNvPr>
          <p:cNvPicPr>
            <a:picLocks noGrp="1" noChangeAspect="1"/>
          </p:cNvPicPr>
          <p:nvPr>
            <p:ph idx="4294967295"/>
          </p:nvPr>
        </p:nvPicPr>
        <p:blipFill>
          <a:blip r:embed="rId2"/>
          <a:stretch>
            <a:fillRect/>
          </a:stretch>
        </p:blipFill>
        <p:spPr>
          <a:xfrm>
            <a:off x="993913" y="982662"/>
            <a:ext cx="8901113" cy="4892675"/>
          </a:xfrm>
        </p:spPr>
      </p:pic>
      <p:pic>
        <p:nvPicPr>
          <p:cNvPr id="4" name="Picture 3" descr="A logo of a university&#10;&#10;Description automatically generated">
            <a:extLst>
              <a:ext uri="{FF2B5EF4-FFF2-40B4-BE49-F238E27FC236}">
                <a16:creationId xmlns:a16="http://schemas.microsoft.com/office/drawing/2014/main" id="{E80914FF-0AF3-FFF4-6165-7F367D983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88642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E61B1A-C2E6-7DED-BD96-BD4348044EB2}"/>
              </a:ext>
            </a:extLst>
          </p:cNvPr>
          <p:cNvPicPr>
            <a:picLocks noGrp="1" noChangeAspect="1"/>
          </p:cNvPicPr>
          <p:nvPr>
            <p:ph idx="4294967295"/>
          </p:nvPr>
        </p:nvPicPr>
        <p:blipFill>
          <a:blip r:embed="rId2"/>
          <a:stretch>
            <a:fillRect/>
          </a:stretch>
        </p:blipFill>
        <p:spPr>
          <a:xfrm>
            <a:off x="823913" y="644387"/>
            <a:ext cx="7535863" cy="3543300"/>
          </a:xfrm>
        </p:spPr>
      </p:pic>
      <p:pic>
        <p:nvPicPr>
          <p:cNvPr id="7" name="Picture 6">
            <a:extLst>
              <a:ext uri="{FF2B5EF4-FFF2-40B4-BE49-F238E27FC236}">
                <a16:creationId xmlns:a16="http://schemas.microsoft.com/office/drawing/2014/main" id="{9855205E-4E5C-FF7D-C38B-92EEBB5218F1}"/>
              </a:ext>
            </a:extLst>
          </p:cNvPr>
          <p:cNvPicPr>
            <a:picLocks noChangeAspect="1"/>
          </p:cNvPicPr>
          <p:nvPr/>
        </p:nvPicPr>
        <p:blipFill>
          <a:blip r:embed="rId3"/>
          <a:stretch>
            <a:fillRect/>
          </a:stretch>
        </p:blipFill>
        <p:spPr>
          <a:xfrm>
            <a:off x="823913" y="4187687"/>
            <a:ext cx="7535862" cy="1438275"/>
          </a:xfrm>
          <a:prstGeom prst="rect">
            <a:avLst/>
          </a:prstGeom>
        </p:spPr>
      </p:pic>
      <p:pic>
        <p:nvPicPr>
          <p:cNvPr id="6" name="Picture 5" descr="A logo of a university&#10;&#10;Description automatically generated">
            <a:extLst>
              <a:ext uri="{FF2B5EF4-FFF2-40B4-BE49-F238E27FC236}">
                <a16:creationId xmlns:a16="http://schemas.microsoft.com/office/drawing/2014/main" id="{3762B42A-582E-B682-B239-1F397EF3C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950745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D1F9DC-6140-437B-8A72-211609178A21}"/>
              </a:ext>
            </a:extLst>
          </p:cNvPr>
          <p:cNvPicPr>
            <a:picLocks noGrp="1" noChangeAspect="1"/>
          </p:cNvPicPr>
          <p:nvPr>
            <p:ph idx="4294967295"/>
          </p:nvPr>
        </p:nvPicPr>
        <p:blipFill>
          <a:blip r:embed="rId2"/>
          <a:stretch>
            <a:fillRect/>
          </a:stretch>
        </p:blipFill>
        <p:spPr>
          <a:xfrm>
            <a:off x="1417982" y="1390236"/>
            <a:ext cx="6540500" cy="2714625"/>
          </a:xfrm>
        </p:spPr>
      </p:pic>
      <p:pic>
        <p:nvPicPr>
          <p:cNvPr id="4" name="Picture 3" descr="A logo of a university&#10;&#10;Description automatically generated">
            <a:extLst>
              <a:ext uri="{FF2B5EF4-FFF2-40B4-BE49-F238E27FC236}">
                <a16:creationId xmlns:a16="http://schemas.microsoft.com/office/drawing/2014/main" id="{79B05AC0-AA9D-380E-B7A7-9095CBCB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15453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F289A-6363-861E-7A01-672E824DFDBF}"/>
              </a:ext>
            </a:extLst>
          </p:cNvPr>
          <p:cNvPicPr>
            <a:picLocks noChangeAspect="1"/>
          </p:cNvPicPr>
          <p:nvPr/>
        </p:nvPicPr>
        <p:blipFill>
          <a:blip r:embed="rId2"/>
          <a:stretch>
            <a:fillRect/>
          </a:stretch>
        </p:blipFill>
        <p:spPr>
          <a:xfrm>
            <a:off x="999090" y="938740"/>
            <a:ext cx="8635240" cy="695325"/>
          </a:xfrm>
          <a:prstGeom prst="rect">
            <a:avLst/>
          </a:prstGeom>
        </p:spPr>
      </p:pic>
      <p:pic>
        <p:nvPicPr>
          <p:cNvPr id="6" name="Picture 5">
            <a:extLst>
              <a:ext uri="{FF2B5EF4-FFF2-40B4-BE49-F238E27FC236}">
                <a16:creationId xmlns:a16="http://schemas.microsoft.com/office/drawing/2014/main" id="{128EFB6D-F0D4-EB83-757C-6A4AE9A410B8}"/>
              </a:ext>
            </a:extLst>
          </p:cNvPr>
          <p:cNvPicPr>
            <a:picLocks noChangeAspect="1"/>
          </p:cNvPicPr>
          <p:nvPr/>
        </p:nvPicPr>
        <p:blipFill>
          <a:blip r:embed="rId3"/>
          <a:stretch>
            <a:fillRect/>
          </a:stretch>
        </p:blipFill>
        <p:spPr>
          <a:xfrm>
            <a:off x="999088" y="1634065"/>
            <a:ext cx="8635241" cy="4353892"/>
          </a:xfrm>
          <a:prstGeom prst="rect">
            <a:avLst/>
          </a:prstGeom>
        </p:spPr>
      </p:pic>
      <p:pic>
        <p:nvPicPr>
          <p:cNvPr id="5" name="Picture 4" descr="A logo of a university&#10;&#10;Description automatically generated">
            <a:extLst>
              <a:ext uri="{FF2B5EF4-FFF2-40B4-BE49-F238E27FC236}">
                <a16:creationId xmlns:a16="http://schemas.microsoft.com/office/drawing/2014/main" id="{7BC7E79E-D234-69D6-DF54-3E6844D40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246748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8FC9F1-A3E7-E8EA-9DDF-8CE6395B7DFA}"/>
              </a:ext>
            </a:extLst>
          </p:cNvPr>
          <p:cNvPicPr>
            <a:picLocks noChangeAspect="1"/>
          </p:cNvPicPr>
          <p:nvPr/>
        </p:nvPicPr>
        <p:blipFill>
          <a:blip r:embed="rId2"/>
          <a:stretch>
            <a:fillRect/>
          </a:stretch>
        </p:blipFill>
        <p:spPr>
          <a:xfrm>
            <a:off x="834887" y="699510"/>
            <a:ext cx="6385270" cy="1869109"/>
          </a:xfrm>
          <a:prstGeom prst="rect">
            <a:avLst/>
          </a:prstGeom>
        </p:spPr>
      </p:pic>
      <p:pic>
        <p:nvPicPr>
          <p:cNvPr id="7" name="Picture 6">
            <a:extLst>
              <a:ext uri="{FF2B5EF4-FFF2-40B4-BE49-F238E27FC236}">
                <a16:creationId xmlns:a16="http://schemas.microsoft.com/office/drawing/2014/main" id="{3E565DC8-5A36-FC83-B84B-E885AACF8686}"/>
              </a:ext>
            </a:extLst>
          </p:cNvPr>
          <p:cNvPicPr>
            <a:picLocks noChangeAspect="1"/>
          </p:cNvPicPr>
          <p:nvPr/>
        </p:nvPicPr>
        <p:blipFill>
          <a:blip r:embed="rId3"/>
          <a:stretch>
            <a:fillRect/>
          </a:stretch>
        </p:blipFill>
        <p:spPr>
          <a:xfrm>
            <a:off x="834887" y="2568619"/>
            <a:ext cx="6385270" cy="3524111"/>
          </a:xfrm>
          <a:prstGeom prst="rect">
            <a:avLst/>
          </a:prstGeom>
        </p:spPr>
      </p:pic>
      <p:pic>
        <p:nvPicPr>
          <p:cNvPr id="4" name="Picture 3" descr="A logo of a university&#10;&#10;Description automatically generated">
            <a:extLst>
              <a:ext uri="{FF2B5EF4-FFF2-40B4-BE49-F238E27FC236}">
                <a16:creationId xmlns:a16="http://schemas.microsoft.com/office/drawing/2014/main" id="{74A442AD-2B24-9413-3E02-E834E8CFB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61390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AAE9E3-C034-AA6D-C302-4CBE8C2FEE06}"/>
              </a:ext>
            </a:extLst>
          </p:cNvPr>
          <p:cNvPicPr>
            <a:picLocks noGrp="1" noChangeAspect="1"/>
          </p:cNvPicPr>
          <p:nvPr>
            <p:ph idx="4294967295"/>
          </p:nvPr>
        </p:nvPicPr>
        <p:blipFill>
          <a:blip r:embed="rId2"/>
          <a:stretch>
            <a:fillRect/>
          </a:stretch>
        </p:blipFill>
        <p:spPr>
          <a:xfrm>
            <a:off x="1192695" y="630237"/>
            <a:ext cx="5141913" cy="5597525"/>
          </a:xfrm>
        </p:spPr>
      </p:pic>
      <p:pic>
        <p:nvPicPr>
          <p:cNvPr id="3" name="Picture 2" descr="A logo of a university&#10;&#10;Description automatically generated">
            <a:extLst>
              <a:ext uri="{FF2B5EF4-FFF2-40B4-BE49-F238E27FC236}">
                <a16:creationId xmlns:a16="http://schemas.microsoft.com/office/drawing/2014/main" id="{A5F043BA-30A0-7AAE-9AB2-71A76C13F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82399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91298F-1439-44C2-3730-6F1ED1693589}"/>
              </a:ext>
            </a:extLst>
          </p:cNvPr>
          <p:cNvPicPr>
            <a:picLocks noGrp="1" noChangeAspect="1"/>
          </p:cNvPicPr>
          <p:nvPr>
            <p:ph idx="4294967295"/>
          </p:nvPr>
        </p:nvPicPr>
        <p:blipFill>
          <a:blip r:embed="rId2"/>
          <a:stretch>
            <a:fillRect/>
          </a:stretch>
        </p:blipFill>
        <p:spPr>
          <a:xfrm>
            <a:off x="1046922" y="787399"/>
            <a:ext cx="5197475" cy="5283200"/>
          </a:xfrm>
        </p:spPr>
      </p:pic>
      <p:pic>
        <p:nvPicPr>
          <p:cNvPr id="7" name="Picture 6">
            <a:extLst>
              <a:ext uri="{FF2B5EF4-FFF2-40B4-BE49-F238E27FC236}">
                <a16:creationId xmlns:a16="http://schemas.microsoft.com/office/drawing/2014/main" id="{69675B02-CB76-7001-BFB2-2CB6C8D08BEB}"/>
              </a:ext>
            </a:extLst>
          </p:cNvPr>
          <p:cNvPicPr>
            <a:picLocks noChangeAspect="1"/>
          </p:cNvPicPr>
          <p:nvPr/>
        </p:nvPicPr>
        <p:blipFill>
          <a:blip r:embed="rId3"/>
          <a:stretch>
            <a:fillRect/>
          </a:stretch>
        </p:blipFill>
        <p:spPr>
          <a:xfrm>
            <a:off x="6408668" y="2957512"/>
            <a:ext cx="4171950" cy="942975"/>
          </a:xfrm>
          <a:prstGeom prst="rect">
            <a:avLst/>
          </a:prstGeom>
        </p:spPr>
      </p:pic>
      <p:pic>
        <p:nvPicPr>
          <p:cNvPr id="4" name="Picture 3" descr="A logo of a university&#10;&#10;Description automatically generated">
            <a:extLst>
              <a:ext uri="{FF2B5EF4-FFF2-40B4-BE49-F238E27FC236}">
                <a16:creationId xmlns:a16="http://schemas.microsoft.com/office/drawing/2014/main" id="{3AA68C56-7111-F49C-0F1E-1B27EF242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00026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CE1E5B-3CC7-5900-C3C2-72C2A0145110}"/>
              </a:ext>
            </a:extLst>
          </p:cNvPr>
          <p:cNvPicPr>
            <a:picLocks noGrp="1" noChangeAspect="1"/>
          </p:cNvPicPr>
          <p:nvPr>
            <p:ph idx="4294967295"/>
          </p:nvPr>
        </p:nvPicPr>
        <p:blipFill>
          <a:blip r:embed="rId2"/>
          <a:stretch>
            <a:fillRect/>
          </a:stretch>
        </p:blipFill>
        <p:spPr>
          <a:xfrm>
            <a:off x="616846" y="663090"/>
            <a:ext cx="6505575" cy="582613"/>
          </a:xfrm>
        </p:spPr>
      </p:pic>
      <p:pic>
        <p:nvPicPr>
          <p:cNvPr id="7" name="Picture 6">
            <a:extLst>
              <a:ext uri="{FF2B5EF4-FFF2-40B4-BE49-F238E27FC236}">
                <a16:creationId xmlns:a16="http://schemas.microsoft.com/office/drawing/2014/main" id="{C74775B8-2209-C46E-23A5-C558988D2845}"/>
              </a:ext>
            </a:extLst>
          </p:cNvPr>
          <p:cNvPicPr>
            <a:picLocks noChangeAspect="1"/>
          </p:cNvPicPr>
          <p:nvPr/>
        </p:nvPicPr>
        <p:blipFill>
          <a:blip r:embed="rId3"/>
          <a:stretch>
            <a:fillRect/>
          </a:stretch>
        </p:blipFill>
        <p:spPr>
          <a:xfrm>
            <a:off x="471073" y="1689885"/>
            <a:ext cx="8540405" cy="2705836"/>
          </a:xfrm>
          <a:prstGeom prst="rect">
            <a:avLst/>
          </a:prstGeom>
        </p:spPr>
      </p:pic>
      <p:pic>
        <p:nvPicPr>
          <p:cNvPr id="9" name="Picture 8">
            <a:extLst>
              <a:ext uri="{FF2B5EF4-FFF2-40B4-BE49-F238E27FC236}">
                <a16:creationId xmlns:a16="http://schemas.microsoft.com/office/drawing/2014/main" id="{81334A01-8305-86AE-2F15-4D560439605F}"/>
              </a:ext>
            </a:extLst>
          </p:cNvPr>
          <p:cNvPicPr>
            <a:picLocks noChangeAspect="1"/>
          </p:cNvPicPr>
          <p:nvPr/>
        </p:nvPicPr>
        <p:blipFill>
          <a:blip r:embed="rId4"/>
          <a:stretch>
            <a:fillRect/>
          </a:stretch>
        </p:blipFill>
        <p:spPr>
          <a:xfrm>
            <a:off x="471073" y="4383595"/>
            <a:ext cx="8540405" cy="1897613"/>
          </a:xfrm>
          <a:prstGeom prst="rect">
            <a:avLst/>
          </a:prstGeom>
        </p:spPr>
      </p:pic>
      <p:pic>
        <p:nvPicPr>
          <p:cNvPr id="11" name="Picture 10">
            <a:extLst>
              <a:ext uri="{FF2B5EF4-FFF2-40B4-BE49-F238E27FC236}">
                <a16:creationId xmlns:a16="http://schemas.microsoft.com/office/drawing/2014/main" id="{718A6361-370B-2BF6-E67C-BD772C3B613D}"/>
              </a:ext>
            </a:extLst>
          </p:cNvPr>
          <p:cNvPicPr>
            <a:picLocks noChangeAspect="1"/>
          </p:cNvPicPr>
          <p:nvPr/>
        </p:nvPicPr>
        <p:blipFill>
          <a:blip r:embed="rId5"/>
          <a:stretch>
            <a:fillRect/>
          </a:stretch>
        </p:blipFill>
        <p:spPr>
          <a:xfrm>
            <a:off x="616847" y="1286819"/>
            <a:ext cx="6505575" cy="361950"/>
          </a:xfrm>
          <a:prstGeom prst="rect">
            <a:avLst/>
          </a:prstGeom>
        </p:spPr>
      </p:pic>
      <p:pic>
        <p:nvPicPr>
          <p:cNvPr id="6" name="Picture 5" descr="A logo of a university&#10;&#10;Description automatically generated">
            <a:extLst>
              <a:ext uri="{FF2B5EF4-FFF2-40B4-BE49-F238E27FC236}">
                <a16:creationId xmlns:a16="http://schemas.microsoft.com/office/drawing/2014/main" id="{42D513C3-3633-4197-731B-A0B4DD22FE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304884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6C4F16-D96C-111C-9DC3-660F62E4A2B7}"/>
              </a:ext>
            </a:extLst>
          </p:cNvPr>
          <p:cNvSpPr txBox="1"/>
          <p:nvPr/>
        </p:nvSpPr>
        <p:spPr>
          <a:xfrm>
            <a:off x="914399" y="499794"/>
            <a:ext cx="247591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Writing: </a:t>
            </a:r>
          </a:p>
        </p:txBody>
      </p:sp>
      <p:sp>
        <p:nvSpPr>
          <p:cNvPr id="5" name="Rectangle 4">
            <a:extLst>
              <a:ext uri="{FF2B5EF4-FFF2-40B4-BE49-F238E27FC236}">
                <a16:creationId xmlns:a16="http://schemas.microsoft.com/office/drawing/2014/main" id="{765D5B49-D1EE-838B-A248-4B610A5FAF7F}"/>
              </a:ext>
            </a:extLst>
          </p:cNvPr>
          <p:cNvSpPr/>
          <p:nvPr/>
        </p:nvSpPr>
        <p:spPr>
          <a:xfrm>
            <a:off x="914400" y="1084569"/>
            <a:ext cx="4979964" cy="5064440"/>
          </a:xfrm>
          <a:prstGeom prst="rect">
            <a:avLst/>
          </a:prstGeom>
          <a:gradFill flip="none" rotWithShape="1">
            <a:lin ang="2700000" scaled="1"/>
            <a:tileRect/>
          </a:gradFill>
        </p:spPr>
        <p:style>
          <a:lnRef idx="1">
            <a:schemeClr val="accent6"/>
          </a:lnRef>
          <a:fillRef idx="2">
            <a:schemeClr val="accent6"/>
          </a:fillRef>
          <a:effectRef idx="1">
            <a:schemeClr val="accent6"/>
          </a:effectRef>
          <a:fontRef idx="minor">
            <a:schemeClr val="dk1"/>
          </a:fontRef>
        </p:style>
        <p:txBody>
          <a:bodyPr rtlCol="0" anchor="t" anchorCtr="0"/>
          <a:lstStyle/>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Write a paragraph about a performance. The performance is unusual one, like they don’t use musical instrument, instead, they use other stuff to make sounds, such as sticks, heels, clapping, or whistling. Or, you can also write about a performance has been done by a band, like rock group.</a:t>
            </a:r>
          </a:p>
          <a:p>
            <a:pPr marL="285750" indent="-285750" algn="just">
              <a:buFont typeface="Arial" panose="020B0604020202020204" pitchFamily="34" charset="0"/>
              <a:buChar char="•"/>
            </a:pPr>
            <a:r>
              <a:rPr lang="en-US" dirty="0">
                <a:highlight>
                  <a:srgbClr val="FFFF00"/>
                </a:highlight>
              </a:rPr>
              <a:t>Make sure to use </a:t>
            </a:r>
            <a:r>
              <a:rPr lang="en-US" b="1" dirty="0">
                <a:highlight>
                  <a:srgbClr val="FFFF00"/>
                </a:highlight>
              </a:rPr>
              <a:t>the present perfect </a:t>
            </a:r>
            <a:r>
              <a:rPr lang="en-US" dirty="0">
                <a:highlight>
                  <a:srgbClr val="FFFF00"/>
                </a:highlight>
              </a:rPr>
              <a:t>and the useful language available in </a:t>
            </a:r>
            <a:r>
              <a:rPr lang="en-US" b="1" dirty="0">
                <a:highlight>
                  <a:srgbClr val="FFFF00"/>
                </a:highlight>
              </a:rPr>
              <a:t>page 29</a:t>
            </a:r>
            <a:r>
              <a:rPr lang="en-US" dirty="0">
                <a:highlight>
                  <a:srgbClr val="FFFF00"/>
                </a:highlight>
              </a:rPr>
              <a:t>.</a:t>
            </a:r>
          </a:p>
          <a:p>
            <a:pPr marL="285750" indent="-285750" algn="just">
              <a:buFont typeface="Arial" panose="020B0604020202020204" pitchFamily="34" charset="0"/>
              <a:buChar char="•"/>
            </a:pPr>
            <a:r>
              <a:rPr lang="en-US" dirty="0"/>
              <a:t>First, divide your paragraph into </a:t>
            </a:r>
            <a:r>
              <a:rPr lang="en-US" b="1" u="sng" dirty="0">
                <a:highlight>
                  <a:srgbClr val="FFFF00"/>
                </a:highlight>
              </a:rPr>
              <a:t>four</a:t>
            </a:r>
            <a:r>
              <a:rPr lang="en-US" dirty="0"/>
              <a:t> parts.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highlight>
                  <a:srgbClr val="00FF00"/>
                </a:highlight>
              </a:rPr>
              <a:t>In the first part, mention what is the performance, and where did you see it.</a:t>
            </a:r>
          </a:p>
          <a:p>
            <a:pPr algn="just"/>
            <a:endParaRPr lang="en-US" dirty="0"/>
          </a:p>
          <a:p>
            <a:pPr marL="285750" indent="-285750" algn="just">
              <a:buFont typeface="Arial" panose="020B0604020202020204" pitchFamily="34" charset="0"/>
              <a:buChar char="•"/>
            </a:pPr>
            <a:r>
              <a:rPr lang="en-US" dirty="0">
                <a:highlight>
                  <a:srgbClr val="FF00FF"/>
                </a:highlight>
              </a:rPr>
              <a:t>The second part includes information about who can watch this performance, such as, it is suitable for kids, teenagers, adults, or all 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1CF13FB0-C6D8-2D76-0AC8-8BA1F71D69B5}"/>
              </a:ext>
            </a:extLst>
          </p:cNvPr>
          <p:cNvSpPr/>
          <p:nvPr/>
        </p:nvSpPr>
        <p:spPr>
          <a:xfrm>
            <a:off x="6096000" y="1084569"/>
            <a:ext cx="5181600" cy="506444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highlight>
                  <a:srgbClr val="00FFFF"/>
                </a:highlight>
              </a:rPr>
              <a:t>In the third part, describe the performance. For example, mention how many performers  were there, their age, and gender as well, how long did it take, what things did they use. What movements did they do, such as jumping, rolling, slipping on the ground… etc. Or what instrument did they use during their performance.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highlight>
                  <a:srgbClr val="C0C0C0"/>
                </a:highlight>
              </a:rPr>
              <a:t>The last part includes the things you liked/ didn’t like about the performance. For example, the performers were moving smoothly, and the sounds they made were very affective.</a:t>
            </a:r>
          </a:p>
          <a:p>
            <a:pPr marL="285750" indent="-285750" algn="just">
              <a:buFont typeface="Arial" panose="020B0604020202020204" pitchFamily="34" charset="0"/>
              <a:buChar char="•"/>
            </a:pPr>
            <a:endParaRPr lang="en-US" dirty="0">
              <a:highlight>
                <a:srgbClr val="C0C0C0"/>
              </a:highlight>
            </a:endParaRPr>
          </a:p>
          <a:p>
            <a:pPr algn="just"/>
            <a:r>
              <a:rPr lang="en-US" dirty="0">
                <a:highlight>
                  <a:srgbClr val="C0C0C0"/>
                </a:highlight>
              </a:rPr>
              <a:t>    Or, the sounds the performers made were very loud, their movements were not aligned with each other, or the music was very loud. </a:t>
            </a:r>
            <a:r>
              <a:rPr lang="en-US" b="1" dirty="0">
                <a:highlight>
                  <a:srgbClr val="FFFF00"/>
                </a:highlight>
              </a:rPr>
              <a:t>( CHECK THE SAMPLE IN THE NEXT SLIDE)</a:t>
            </a:r>
          </a:p>
        </p:txBody>
      </p:sp>
      <p:pic>
        <p:nvPicPr>
          <p:cNvPr id="7" name="Picture 6" descr="A logo of a university&#10;&#10;Description automatically generated">
            <a:extLst>
              <a:ext uri="{FF2B5EF4-FFF2-40B4-BE49-F238E27FC236}">
                <a16:creationId xmlns:a16="http://schemas.microsoft.com/office/drawing/2014/main" id="{E138816D-C0F9-02D7-10A5-F96EEBABE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99866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B90EC4-CF0A-DF8B-DE09-62C44BA07190}"/>
              </a:ext>
            </a:extLst>
          </p:cNvPr>
          <p:cNvSpPr txBox="1"/>
          <p:nvPr/>
        </p:nvSpPr>
        <p:spPr>
          <a:xfrm>
            <a:off x="804713" y="679856"/>
            <a:ext cx="10582574" cy="5786199"/>
          </a:xfrm>
          <a:prstGeom prst="rect">
            <a:avLst/>
          </a:prstGeom>
          <a:noFill/>
        </p:spPr>
        <p:txBody>
          <a:bodyPr wrap="square">
            <a:spAutoFit/>
          </a:bodyPr>
          <a:lstStyle/>
          <a:p>
            <a:pPr algn="just"/>
            <a:r>
              <a:rPr lang="en-US" sz="2400" b="1" i="0" u="sng" dirty="0">
                <a:effectLst/>
                <a:latin typeface="Times New Roman" panose="02020603050405020304" pitchFamily="18" charset="0"/>
                <a:cs typeface="Times New Roman" panose="02020603050405020304" pitchFamily="18" charset="0"/>
              </a:rPr>
              <a:t>Sculpture</a:t>
            </a:r>
            <a:r>
              <a:rPr lang="en-US" sz="2400" i="0" dirty="0">
                <a:effectLst/>
                <a:latin typeface="Times New Roman" panose="02020603050405020304" pitchFamily="18" charset="0"/>
                <a:cs typeface="Times New Roman" panose="02020603050405020304" pitchFamily="18" charset="0"/>
              </a:rPr>
              <a:t>: the art of forming solid objects that represent a thing, person, idea, etc. out of a material such as wood, clay, metal, or stone.</a:t>
            </a:r>
          </a:p>
          <a:p>
            <a:pPr algn="just"/>
            <a:endParaRPr lang="en-US" sz="2400" dirty="0">
              <a:latin typeface="Times New Roman" panose="02020603050405020304" pitchFamily="18" charset="0"/>
              <a:cs typeface="Times New Roman" panose="02020603050405020304" pitchFamily="18" charset="0"/>
            </a:endParaRPr>
          </a:p>
          <a:p>
            <a:pPr algn="just"/>
            <a:r>
              <a:rPr lang="en-US" sz="2400" b="1" i="0" u="sng" dirty="0">
                <a:effectLst/>
                <a:latin typeface="Times New Roman" panose="02020603050405020304" pitchFamily="18" charset="0"/>
                <a:cs typeface="Times New Roman" panose="02020603050405020304" pitchFamily="18" charset="0"/>
              </a:rPr>
              <a:t>Contemporary dance</a:t>
            </a:r>
            <a:r>
              <a:rPr lang="en-US" sz="2400" b="1" i="0"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is a style of Concert Dance, or dance intended to be performed for an audience, that incorporates elements of Modern Dance, Ballet, Jazz, as well as various other dance styles.</a:t>
            </a:r>
          </a:p>
          <a:p>
            <a:pPr algn="just"/>
            <a:endParaRPr lang="en-US" sz="2400" dirty="0">
              <a:latin typeface="Times New Roman" panose="02020603050405020304" pitchFamily="18" charset="0"/>
              <a:cs typeface="Times New Roman" panose="02020603050405020304" pitchFamily="18" charset="0"/>
            </a:endParaRPr>
          </a:p>
          <a:p>
            <a:pPr algn="just"/>
            <a:r>
              <a:rPr lang="en-US" sz="2400" b="1" u="sng" dirty="0">
                <a:latin typeface="Times New Roman" panose="02020603050405020304" pitchFamily="18" charset="0"/>
                <a:cs typeface="Times New Roman" panose="02020603050405020304" pitchFamily="18" charset="0"/>
              </a:rPr>
              <a:t>Illustration</a:t>
            </a:r>
            <a:r>
              <a:rPr lang="en-US" sz="2400" dirty="0">
                <a:latin typeface="Times New Roman" panose="02020603050405020304" pitchFamily="18" charset="0"/>
                <a:cs typeface="Times New Roman" panose="02020603050405020304" pitchFamily="18" charset="0"/>
              </a:rPr>
              <a:t>: a picture in a book, magazine, etc. or the process of illustrating something.</a:t>
            </a:r>
          </a:p>
          <a:p>
            <a:pPr algn="just"/>
            <a:endParaRPr lang="en-US" sz="2400" dirty="0">
              <a:latin typeface="Times New Roman" panose="02020603050405020304" pitchFamily="18" charset="0"/>
              <a:cs typeface="Times New Roman" panose="02020603050405020304" pitchFamily="18" charset="0"/>
            </a:endParaRPr>
          </a:p>
          <a:p>
            <a:pPr algn="just"/>
            <a:r>
              <a:rPr lang="en-US" sz="2400" b="1" u="sng" dirty="0">
                <a:latin typeface="Times New Roman" panose="02020603050405020304" pitchFamily="18" charset="0"/>
                <a:cs typeface="Times New Roman" panose="02020603050405020304" pitchFamily="18" charset="0"/>
              </a:rPr>
              <a:t>Architecture</a:t>
            </a:r>
            <a:r>
              <a:rPr lang="en-US" sz="2400" dirty="0">
                <a:latin typeface="Times New Roman" panose="02020603050405020304" pitchFamily="18" charset="0"/>
                <a:cs typeface="Times New Roman" panose="02020603050405020304" pitchFamily="18" charset="0"/>
              </a:rPr>
              <a:t>: the art and practice of designing and making buildings.</a:t>
            </a:r>
          </a:p>
          <a:p>
            <a:pPr algn="just"/>
            <a:endParaRPr lang="en-US" sz="2400" dirty="0">
              <a:latin typeface="Times New Roman" panose="02020603050405020304" pitchFamily="18" charset="0"/>
              <a:cs typeface="Times New Roman" panose="02020603050405020304" pitchFamily="18" charset="0"/>
            </a:endParaRPr>
          </a:p>
          <a:p>
            <a:pPr algn="just"/>
            <a:r>
              <a:rPr lang="en-US" sz="2400" b="1" i="0" u="sng" dirty="0">
                <a:effectLst/>
                <a:latin typeface="Times New Roman" panose="02020603050405020304" pitchFamily="18" charset="0"/>
                <a:cs typeface="Times New Roman" panose="02020603050405020304" pitchFamily="18" charset="0"/>
              </a:rPr>
              <a:t>Street art</a:t>
            </a:r>
            <a:r>
              <a:rPr lang="en-US" sz="2400" i="0" dirty="0">
                <a:effectLst/>
                <a:latin typeface="Times New Roman" panose="02020603050405020304" pitchFamily="18" charset="0"/>
                <a:cs typeface="Times New Roman" panose="02020603050405020304" pitchFamily="18" charset="0"/>
              </a:rPr>
              <a:t>:</a:t>
            </a:r>
            <a:r>
              <a:rPr lang="en-US" sz="2400" b="0" i="0" dirty="0">
                <a:effectLst/>
                <a:latin typeface="Times New Roman" panose="02020603050405020304" pitchFamily="18" charset="0"/>
                <a:cs typeface="Times New Roman" panose="02020603050405020304" pitchFamily="18" charset="0"/>
              </a:rPr>
              <a:t> is visual art created in public locations for public visibility. </a:t>
            </a:r>
            <a:endParaRPr lang="en-US" sz="24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endParaRPr lang="en-US" dirty="0"/>
          </a:p>
        </p:txBody>
      </p:sp>
      <p:pic>
        <p:nvPicPr>
          <p:cNvPr id="3" name="Picture 2" descr="A logo of a university&#10;&#10;Description automatically generated">
            <a:extLst>
              <a:ext uri="{FF2B5EF4-FFF2-40B4-BE49-F238E27FC236}">
                <a16:creationId xmlns:a16="http://schemas.microsoft.com/office/drawing/2014/main" id="{EC54C2E4-949E-FCE2-4F5B-05F33E703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759" y="3995"/>
            <a:ext cx="884241" cy="868164"/>
          </a:xfrm>
          <a:prstGeom prst="rect">
            <a:avLst/>
          </a:prstGeom>
        </p:spPr>
      </p:pic>
    </p:spTree>
    <p:extLst>
      <p:ext uri="{BB962C8B-B14F-4D97-AF65-F5344CB8AC3E}">
        <p14:creationId xmlns:p14="http://schemas.microsoft.com/office/powerpoint/2010/main" val="2996992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BC3693-1DCD-0FE9-4B7B-96F16CD2089B}"/>
              </a:ext>
            </a:extLst>
          </p:cNvPr>
          <p:cNvSpPr/>
          <p:nvPr/>
        </p:nvSpPr>
        <p:spPr>
          <a:xfrm>
            <a:off x="600223" y="798443"/>
            <a:ext cx="4740404" cy="52611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just">
              <a:buFont typeface="Arial" panose="020B0604020202020204" pitchFamily="34" charset="0"/>
              <a:buChar char="•"/>
            </a:pPr>
            <a:r>
              <a:rPr lang="en-US" dirty="0">
                <a:solidFill>
                  <a:schemeClr val="tx1"/>
                </a:solidFill>
                <a:highlight>
                  <a:srgbClr val="00FF00"/>
                </a:highlight>
              </a:rPr>
              <a:t>I recently attended a performance at a local theater that was unlike any I had ever seen. Instead of using traditional musical instruments, the performers created all the sounds by using everyday objects such as sticks, heels, clapping, and whistling. The performance was full of energy, and the audience was amazed by how creative they were with these simple items.</a:t>
            </a:r>
            <a:endParaRPr lang="en-US" dirty="0">
              <a:solidFill>
                <a:schemeClr val="tx1"/>
              </a:solidFill>
              <a:highlight>
                <a:srgbClr val="FF00FF"/>
              </a:highlight>
            </a:endParaRPr>
          </a:p>
          <a:p>
            <a:pPr marL="285750" indent="-285750" algn="just">
              <a:buFont typeface="Arial" panose="020B0604020202020204" pitchFamily="34" charset="0"/>
              <a:buChar char="•"/>
            </a:pPr>
            <a:endParaRPr lang="en-US" dirty="0">
              <a:solidFill>
                <a:schemeClr val="tx1"/>
              </a:solidFill>
              <a:highlight>
                <a:srgbClr val="FF00FF"/>
              </a:highlight>
            </a:endParaRPr>
          </a:p>
          <a:p>
            <a:pPr marL="285750" indent="-285750" algn="just">
              <a:buFont typeface="Arial" panose="020B0604020202020204" pitchFamily="34" charset="0"/>
              <a:buChar char="•"/>
            </a:pPr>
            <a:r>
              <a:rPr lang="en-US" dirty="0">
                <a:solidFill>
                  <a:schemeClr val="tx1"/>
                </a:solidFill>
                <a:highlight>
                  <a:srgbClr val="FF00FF"/>
                </a:highlight>
              </a:rPr>
              <a:t>This performance is suitable for all ages. Children, teenagers, and adults alike can enjoy the unique sounds and movements. The creativity and humor involved make it enjoyable for everyone, and it's a great way for families to experience something different together.</a:t>
            </a:r>
          </a:p>
        </p:txBody>
      </p:sp>
      <p:sp>
        <p:nvSpPr>
          <p:cNvPr id="3" name="TextBox 2">
            <a:extLst>
              <a:ext uri="{FF2B5EF4-FFF2-40B4-BE49-F238E27FC236}">
                <a16:creationId xmlns:a16="http://schemas.microsoft.com/office/drawing/2014/main" id="{815DAE43-D15B-3FC5-E6F2-30A5D2DA3305}"/>
              </a:ext>
            </a:extLst>
          </p:cNvPr>
          <p:cNvSpPr txBox="1"/>
          <p:nvPr/>
        </p:nvSpPr>
        <p:spPr>
          <a:xfrm>
            <a:off x="6639951" y="914400"/>
            <a:ext cx="4951827" cy="5261113"/>
          </a:xfrm>
          <a:prstGeom prst="rect">
            <a:avLst/>
          </a:prstGeom>
          <a:noFill/>
        </p:spPr>
        <p:txBody>
          <a:bodyPr wrap="square" rtlCol="0">
            <a:spAutoFit/>
          </a:bodyPr>
          <a:lstStyle/>
          <a:p>
            <a:endParaRPr lang="en-US" dirty="0"/>
          </a:p>
        </p:txBody>
      </p:sp>
      <p:sp>
        <p:nvSpPr>
          <p:cNvPr id="4" name="Rectangle 3">
            <a:extLst>
              <a:ext uri="{FF2B5EF4-FFF2-40B4-BE49-F238E27FC236}">
                <a16:creationId xmlns:a16="http://schemas.microsoft.com/office/drawing/2014/main" id="{60941FB9-46D4-4938-BF6E-454F62A11D07}"/>
              </a:ext>
            </a:extLst>
          </p:cNvPr>
          <p:cNvSpPr/>
          <p:nvPr/>
        </p:nvSpPr>
        <p:spPr>
          <a:xfrm>
            <a:off x="5552051" y="798443"/>
            <a:ext cx="6039728" cy="52611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just">
              <a:buFont typeface="Arial" panose="020B0604020202020204" pitchFamily="34" charset="0"/>
              <a:buChar char="•"/>
            </a:pPr>
            <a:r>
              <a:rPr lang="en-US" dirty="0">
                <a:solidFill>
                  <a:schemeClr val="tx1"/>
                </a:solidFill>
                <a:highlight>
                  <a:srgbClr val="00FFFF"/>
                </a:highlight>
              </a:rPr>
              <a:t>There were five performers in total. The performance lasted about 45 minutes, and it was full of surprising moments. The performers used a variety of objects, including wooden sticks, high heels, and even their own hands and feet to create musical sounds. They moved across the stage, jumping, clapping, and even slipping on the ground, all while producing fascinating rhythms that kept the audience fascinated.</a:t>
            </a:r>
          </a:p>
          <a:p>
            <a:pPr algn="just"/>
            <a:endParaRPr lang="en-US" dirty="0">
              <a:solidFill>
                <a:schemeClr val="tx1"/>
              </a:solidFill>
              <a:highlight>
                <a:srgbClr val="008080"/>
              </a:highlight>
            </a:endParaRPr>
          </a:p>
          <a:p>
            <a:pPr marL="285750" indent="-285750" algn="just">
              <a:buFont typeface="Arial" panose="020B0604020202020204" pitchFamily="34" charset="0"/>
              <a:buChar char="•"/>
            </a:pPr>
            <a:r>
              <a:rPr lang="en-US" dirty="0">
                <a:solidFill>
                  <a:schemeClr val="tx1"/>
                </a:solidFill>
                <a:highlight>
                  <a:srgbClr val="C0C0C0"/>
                </a:highlight>
              </a:rPr>
              <a:t>What I liked about the performance was the way the performers used ordinary objects to make extraordinary sounds. The movements were smooth, and the atmosphere was lively and exciting. However, at times, the sound of the clapping and sticks was a bit loud, which made it hard to focus on the rest of the performance. But overall, I have never seen anything like it before. I recommend it because it’s such a unique and entertaining experience, and the creativity behind it is impressive. It is one of the best shows I have ever seen!</a:t>
            </a:r>
          </a:p>
        </p:txBody>
      </p:sp>
      <p:pic>
        <p:nvPicPr>
          <p:cNvPr id="5" name="Picture 4" descr="A logo of a university&#10;&#10;Description automatically generated">
            <a:extLst>
              <a:ext uri="{FF2B5EF4-FFF2-40B4-BE49-F238E27FC236}">
                <a16:creationId xmlns:a16="http://schemas.microsoft.com/office/drawing/2014/main" id="{65D39F10-33C6-658F-F8D7-60F61CA4B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271" y="-17460"/>
            <a:ext cx="831012" cy="815903"/>
          </a:xfrm>
          <a:prstGeom prst="rect">
            <a:avLst/>
          </a:prstGeom>
        </p:spPr>
      </p:pic>
    </p:spTree>
    <p:extLst>
      <p:ext uri="{BB962C8B-B14F-4D97-AF65-F5344CB8AC3E}">
        <p14:creationId xmlns:p14="http://schemas.microsoft.com/office/powerpoint/2010/main" val="4178588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3C0E7A-F25D-5734-F904-F00C5534AFA7}"/>
              </a:ext>
            </a:extLst>
          </p:cNvPr>
          <p:cNvPicPr>
            <a:picLocks noGrp="1" noChangeAspect="1"/>
          </p:cNvPicPr>
          <p:nvPr>
            <p:ph idx="1"/>
          </p:nvPr>
        </p:nvPicPr>
        <p:blipFill>
          <a:blip r:embed="rId2"/>
          <a:stretch>
            <a:fillRect/>
          </a:stretch>
        </p:blipFill>
        <p:spPr>
          <a:xfrm>
            <a:off x="1325237" y="1286932"/>
            <a:ext cx="9806589" cy="4295264"/>
          </a:xfrm>
        </p:spPr>
      </p:pic>
      <p:pic>
        <p:nvPicPr>
          <p:cNvPr id="3" name="Picture 2" descr="A logo of a university&#10;&#10;Description automatically generated">
            <a:extLst>
              <a:ext uri="{FF2B5EF4-FFF2-40B4-BE49-F238E27FC236}">
                <a16:creationId xmlns:a16="http://schemas.microsoft.com/office/drawing/2014/main" id="{9F7DD0F9-040E-2648-2517-204962A87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94610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A9F4E3-45C4-DAC0-05E6-0D9F74AAF8F4}"/>
              </a:ext>
            </a:extLst>
          </p:cNvPr>
          <p:cNvPicPr>
            <a:picLocks noChangeAspect="1"/>
          </p:cNvPicPr>
          <p:nvPr/>
        </p:nvPicPr>
        <p:blipFill>
          <a:blip r:embed="rId2"/>
          <a:stretch>
            <a:fillRect/>
          </a:stretch>
        </p:blipFill>
        <p:spPr>
          <a:xfrm>
            <a:off x="952500" y="519112"/>
            <a:ext cx="4191000" cy="5819775"/>
          </a:xfrm>
          <a:prstGeom prst="rect">
            <a:avLst/>
          </a:prstGeom>
        </p:spPr>
      </p:pic>
      <p:pic>
        <p:nvPicPr>
          <p:cNvPr id="7" name="Picture 6">
            <a:extLst>
              <a:ext uri="{FF2B5EF4-FFF2-40B4-BE49-F238E27FC236}">
                <a16:creationId xmlns:a16="http://schemas.microsoft.com/office/drawing/2014/main" id="{B6DB3F26-0C57-A5CF-7E36-FECFC33DA974}"/>
              </a:ext>
            </a:extLst>
          </p:cNvPr>
          <p:cNvPicPr>
            <a:picLocks noChangeAspect="1"/>
          </p:cNvPicPr>
          <p:nvPr/>
        </p:nvPicPr>
        <p:blipFill>
          <a:blip r:embed="rId3"/>
          <a:stretch>
            <a:fillRect/>
          </a:stretch>
        </p:blipFill>
        <p:spPr>
          <a:xfrm>
            <a:off x="6218040" y="1854786"/>
            <a:ext cx="4510837" cy="3148427"/>
          </a:xfrm>
          <a:prstGeom prst="rect">
            <a:avLst/>
          </a:prstGeom>
        </p:spPr>
      </p:pic>
      <p:pic>
        <p:nvPicPr>
          <p:cNvPr id="4" name="Picture 3" descr="A logo of a university&#10;&#10;Description automatically generated">
            <a:extLst>
              <a:ext uri="{FF2B5EF4-FFF2-40B4-BE49-F238E27FC236}">
                <a16:creationId xmlns:a16="http://schemas.microsoft.com/office/drawing/2014/main" id="{113BDB9C-E319-EF91-E3B5-FF1278786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264808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C264-C265-5D4D-4CB9-8F20613693CF}"/>
              </a:ext>
            </a:extLst>
          </p:cNvPr>
          <p:cNvSpPr>
            <a:spLocks noGrp="1"/>
          </p:cNvSpPr>
          <p:nvPr>
            <p:ph type="title" idx="4294967295"/>
          </p:nvPr>
        </p:nvSpPr>
        <p:spPr>
          <a:xfrm>
            <a:off x="1669774" y="958161"/>
            <a:ext cx="9601200" cy="1303337"/>
          </a:xfrm>
        </p:spPr>
        <p:txBody>
          <a:bodyPr>
            <a:normAutofit fontScale="90000"/>
          </a:bodyPr>
          <a:lstStyle/>
          <a:p>
            <a:pPr algn="l"/>
            <a:r>
              <a:rPr lang="en-US" dirty="0">
                <a:latin typeface="Times New Roman" panose="02020603050405020304" pitchFamily="18" charset="0"/>
                <a:cs typeface="Times New Roman" panose="02020603050405020304" pitchFamily="18" charset="0"/>
              </a:rPr>
              <a:t>Reading part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P.31</a:t>
            </a:r>
          </a:p>
        </p:txBody>
      </p:sp>
      <p:pic>
        <p:nvPicPr>
          <p:cNvPr id="5" name="Content Placeholder 4">
            <a:extLst>
              <a:ext uri="{FF2B5EF4-FFF2-40B4-BE49-F238E27FC236}">
                <a16:creationId xmlns:a16="http://schemas.microsoft.com/office/drawing/2014/main" id="{4A6A4924-CEBB-D14F-0491-AB8F3AA2A2DF}"/>
              </a:ext>
            </a:extLst>
          </p:cNvPr>
          <p:cNvPicPr>
            <a:picLocks noGrp="1" noChangeAspect="1"/>
          </p:cNvPicPr>
          <p:nvPr>
            <p:ph idx="4294967295"/>
          </p:nvPr>
        </p:nvPicPr>
        <p:blipFill>
          <a:blip r:embed="rId2"/>
          <a:stretch>
            <a:fillRect/>
          </a:stretch>
        </p:blipFill>
        <p:spPr>
          <a:xfrm>
            <a:off x="5640250" y="850900"/>
            <a:ext cx="4338637" cy="5156200"/>
          </a:xfrm>
        </p:spPr>
      </p:pic>
      <p:pic>
        <p:nvPicPr>
          <p:cNvPr id="4" name="Picture 3" descr="A logo of a university&#10;&#10;Description automatically generated">
            <a:extLst>
              <a:ext uri="{FF2B5EF4-FFF2-40B4-BE49-F238E27FC236}">
                <a16:creationId xmlns:a16="http://schemas.microsoft.com/office/drawing/2014/main" id="{F96D996A-6B74-0A36-5E0B-8E74E235E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532981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967C-7E35-A042-17D6-5BFF5361FF99}"/>
              </a:ext>
            </a:extLst>
          </p:cNvPr>
          <p:cNvSpPr>
            <a:spLocks noGrp="1"/>
          </p:cNvSpPr>
          <p:nvPr>
            <p:ph type="title"/>
          </p:nvPr>
        </p:nvSpPr>
        <p:spPr>
          <a:xfrm>
            <a:off x="1295402" y="982133"/>
            <a:ext cx="9601196" cy="422598"/>
          </a:xfrm>
        </p:spPr>
        <p:txBody>
          <a:bodyPr>
            <a:normAutofit fontScale="90000"/>
          </a:bodyPr>
          <a:lstStyle/>
          <a:p>
            <a:pPr algn="l"/>
            <a:r>
              <a:rPr lang="en-US" dirty="0">
                <a:latin typeface="Times New Roman" panose="02020603050405020304" pitchFamily="18" charset="0"/>
                <a:cs typeface="Times New Roman" panose="02020603050405020304" pitchFamily="18" charset="0"/>
              </a:rPr>
              <a:t>P. 30 Ex. 2</a:t>
            </a:r>
          </a:p>
        </p:txBody>
      </p:sp>
      <p:pic>
        <p:nvPicPr>
          <p:cNvPr id="5" name="Content Placeholder 4">
            <a:extLst>
              <a:ext uri="{FF2B5EF4-FFF2-40B4-BE49-F238E27FC236}">
                <a16:creationId xmlns:a16="http://schemas.microsoft.com/office/drawing/2014/main" id="{FD77C526-3AFA-80D6-3D91-08C8DA9EE363}"/>
              </a:ext>
            </a:extLst>
          </p:cNvPr>
          <p:cNvPicPr>
            <a:picLocks noGrp="1" noChangeAspect="1"/>
          </p:cNvPicPr>
          <p:nvPr>
            <p:ph idx="1"/>
          </p:nvPr>
        </p:nvPicPr>
        <p:blipFill>
          <a:blip r:embed="rId2"/>
          <a:stretch>
            <a:fillRect/>
          </a:stretch>
        </p:blipFill>
        <p:spPr>
          <a:xfrm>
            <a:off x="1295402" y="1520267"/>
            <a:ext cx="9982197" cy="4355072"/>
          </a:xfrm>
        </p:spPr>
      </p:pic>
      <p:pic>
        <p:nvPicPr>
          <p:cNvPr id="4" name="Picture 3" descr="A logo of a university&#10;&#10;Description automatically generated">
            <a:extLst>
              <a:ext uri="{FF2B5EF4-FFF2-40B4-BE49-F238E27FC236}">
                <a16:creationId xmlns:a16="http://schemas.microsoft.com/office/drawing/2014/main" id="{70524005-A59E-5C60-46C1-614F42C39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270516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6A72E84-E70C-BA81-08F7-F460BBCFBA45}"/>
              </a:ext>
            </a:extLst>
          </p:cNvPr>
          <p:cNvPicPr>
            <a:picLocks noGrp="1" noChangeAspect="1"/>
          </p:cNvPicPr>
          <p:nvPr>
            <p:ph idx="4294967295"/>
          </p:nvPr>
        </p:nvPicPr>
        <p:blipFill>
          <a:blip r:embed="rId2"/>
          <a:stretch>
            <a:fillRect/>
          </a:stretch>
        </p:blipFill>
        <p:spPr>
          <a:xfrm>
            <a:off x="768626" y="2080729"/>
            <a:ext cx="8878888" cy="4060825"/>
          </a:xfrm>
        </p:spPr>
      </p:pic>
      <p:sp>
        <p:nvSpPr>
          <p:cNvPr id="5" name="Title 4">
            <a:extLst>
              <a:ext uri="{FF2B5EF4-FFF2-40B4-BE49-F238E27FC236}">
                <a16:creationId xmlns:a16="http://schemas.microsoft.com/office/drawing/2014/main" id="{C5BE6B53-F235-3B20-52B2-46C0E34C9D40}"/>
              </a:ext>
            </a:extLst>
          </p:cNvPr>
          <p:cNvSpPr>
            <a:spLocks noGrp="1"/>
          </p:cNvSpPr>
          <p:nvPr>
            <p:ph type="title" idx="4294967295"/>
          </p:nvPr>
        </p:nvSpPr>
        <p:spPr>
          <a:xfrm>
            <a:off x="768626" y="716446"/>
            <a:ext cx="10088563" cy="1597025"/>
          </a:xfrm>
        </p:spPr>
        <p:txBody>
          <a:bodyPr>
            <a:normAutofit fontScale="90000"/>
          </a:bodyPr>
          <a:lstStyle/>
          <a:p>
            <a:pPr algn="l" fontAlgn="t"/>
            <a:r>
              <a:rPr lang="en-US" dirty="0">
                <a:effectLst/>
                <a:latin typeface="Times New Roman" panose="02020603050405020304" pitchFamily="18" charset="0"/>
                <a:cs typeface="Times New Roman" panose="02020603050405020304" pitchFamily="18" charset="0"/>
              </a:rPr>
              <a:t> </a:t>
            </a:r>
            <a:br>
              <a:rPr lang="en-US" dirty="0">
                <a:effectLst/>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 </a:t>
            </a:r>
            <a:r>
              <a:rPr lang="en-US" sz="3100" b="1" i="0" dirty="0">
                <a:solidFill>
                  <a:srgbClr val="2BB34B"/>
                </a:solidFill>
                <a:effectLst/>
                <a:latin typeface="Times New Roman" panose="02020603050405020304" pitchFamily="18" charset="0"/>
                <a:cs typeface="Times New Roman" panose="02020603050405020304" pitchFamily="18" charset="0"/>
              </a:rPr>
              <a:t>3</a:t>
            </a:r>
            <a:r>
              <a:rPr lang="en-US" sz="3100" b="1" i="0" dirty="0">
                <a:solidFill>
                  <a:srgbClr val="000000"/>
                </a:solidFill>
                <a:effectLst/>
                <a:latin typeface="Times New Roman" panose="02020603050405020304" pitchFamily="18" charset="0"/>
                <a:cs typeface="Times New Roman" panose="02020603050405020304" pitchFamily="18" charset="0"/>
              </a:rPr>
              <a:t>Why is it important to think about these questions when you read information online?</a:t>
            </a:r>
            <a:br>
              <a:rPr lang="en-US" b="1" i="0" dirty="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Picture 3" descr="A logo of a university&#10;&#10;Description automatically generated">
            <a:extLst>
              <a:ext uri="{FF2B5EF4-FFF2-40B4-BE49-F238E27FC236}">
                <a16:creationId xmlns:a16="http://schemas.microsoft.com/office/drawing/2014/main" id="{2728AD64-6F91-52F9-EB0F-0C3576DA3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249775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26150-3D34-0392-1A12-F81BC3BDBED0}"/>
              </a:ext>
            </a:extLst>
          </p:cNvPr>
          <p:cNvPicPr>
            <a:picLocks noChangeAspect="1"/>
          </p:cNvPicPr>
          <p:nvPr/>
        </p:nvPicPr>
        <p:blipFill>
          <a:blip r:embed="rId2"/>
          <a:stretch>
            <a:fillRect/>
          </a:stretch>
        </p:blipFill>
        <p:spPr>
          <a:xfrm>
            <a:off x="1766887" y="1404937"/>
            <a:ext cx="8658225" cy="4048125"/>
          </a:xfrm>
          <a:prstGeom prst="rect">
            <a:avLst/>
          </a:prstGeom>
        </p:spPr>
      </p:pic>
      <p:pic>
        <p:nvPicPr>
          <p:cNvPr id="3" name="Picture 2" descr="A logo of a university&#10;&#10;Description automatically generated">
            <a:extLst>
              <a:ext uri="{FF2B5EF4-FFF2-40B4-BE49-F238E27FC236}">
                <a16:creationId xmlns:a16="http://schemas.microsoft.com/office/drawing/2014/main" id="{D9BB4F60-7E5E-BE8D-E5D8-2D4D59CF9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2359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CF9660-514D-2B2B-A82D-72F4DCB70931}"/>
              </a:ext>
            </a:extLst>
          </p:cNvPr>
          <p:cNvPicPr>
            <a:picLocks noChangeAspect="1"/>
          </p:cNvPicPr>
          <p:nvPr/>
        </p:nvPicPr>
        <p:blipFill>
          <a:blip r:embed="rId2"/>
          <a:stretch>
            <a:fillRect/>
          </a:stretch>
        </p:blipFill>
        <p:spPr>
          <a:xfrm>
            <a:off x="2160622" y="1239560"/>
            <a:ext cx="7870755" cy="4378879"/>
          </a:xfrm>
          <a:prstGeom prst="rect">
            <a:avLst/>
          </a:prstGeom>
        </p:spPr>
      </p:pic>
      <p:pic>
        <p:nvPicPr>
          <p:cNvPr id="4" name="Picture 3" descr="A logo of a university&#10;&#10;Description automatically generated">
            <a:extLst>
              <a:ext uri="{FF2B5EF4-FFF2-40B4-BE49-F238E27FC236}">
                <a16:creationId xmlns:a16="http://schemas.microsoft.com/office/drawing/2014/main" id="{F020EC9D-E9FC-D062-B92A-A4CE56124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395495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BE925-07F2-6E6B-5DEA-59A233CCF62E}"/>
              </a:ext>
            </a:extLst>
          </p:cNvPr>
          <p:cNvPicPr>
            <a:picLocks noChangeAspect="1"/>
          </p:cNvPicPr>
          <p:nvPr/>
        </p:nvPicPr>
        <p:blipFill>
          <a:blip r:embed="rId2"/>
          <a:stretch>
            <a:fillRect/>
          </a:stretch>
        </p:blipFill>
        <p:spPr>
          <a:xfrm>
            <a:off x="817494" y="837578"/>
            <a:ext cx="8039100" cy="809625"/>
          </a:xfrm>
          <a:prstGeom prst="rect">
            <a:avLst/>
          </a:prstGeom>
        </p:spPr>
      </p:pic>
      <p:pic>
        <p:nvPicPr>
          <p:cNvPr id="5" name="Picture 4">
            <a:extLst>
              <a:ext uri="{FF2B5EF4-FFF2-40B4-BE49-F238E27FC236}">
                <a16:creationId xmlns:a16="http://schemas.microsoft.com/office/drawing/2014/main" id="{89FB6402-D2EA-5AB2-E6AB-ABC29325FAEC}"/>
              </a:ext>
            </a:extLst>
          </p:cNvPr>
          <p:cNvPicPr>
            <a:picLocks noChangeAspect="1"/>
          </p:cNvPicPr>
          <p:nvPr/>
        </p:nvPicPr>
        <p:blipFill>
          <a:blip r:embed="rId3"/>
          <a:stretch>
            <a:fillRect/>
          </a:stretch>
        </p:blipFill>
        <p:spPr>
          <a:xfrm>
            <a:off x="817493" y="1647203"/>
            <a:ext cx="8039099" cy="4229100"/>
          </a:xfrm>
          <a:prstGeom prst="rect">
            <a:avLst/>
          </a:prstGeom>
        </p:spPr>
      </p:pic>
      <p:pic>
        <p:nvPicPr>
          <p:cNvPr id="4" name="Picture 3" descr="A logo of a university&#10;&#10;Description automatically generated">
            <a:extLst>
              <a:ext uri="{FF2B5EF4-FFF2-40B4-BE49-F238E27FC236}">
                <a16:creationId xmlns:a16="http://schemas.microsoft.com/office/drawing/2014/main" id="{FDE4EE0B-6DBD-A5CC-0705-10EE997B1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79181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9B5480-A19B-DF79-AECC-AEB497ECA392}"/>
              </a:ext>
            </a:extLst>
          </p:cNvPr>
          <p:cNvSpPr txBox="1"/>
          <p:nvPr/>
        </p:nvSpPr>
        <p:spPr>
          <a:xfrm>
            <a:off x="755374" y="874643"/>
            <a:ext cx="10668000" cy="4986301"/>
          </a:xfrm>
          <a:prstGeom prst="rect">
            <a:avLst/>
          </a:prstGeom>
          <a:noFill/>
        </p:spPr>
        <p:txBody>
          <a:bodyPr wrap="square">
            <a:spAutoFit/>
          </a:bodyPr>
          <a:lstStyle/>
          <a:p>
            <a:pPr algn="just">
              <a:lnSpc>
                <a:spcPct val="150000"/>
              </a:lnSpc>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Gallery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room or building that is used for showing works of art, sometimes so that they can be sold.</a:t>
            </a:r>
          </a:p>
          <a:p>
            <a:pPr marL="0" marR="0" algn="just">
              <a:lnSpc>
                <a:spcPct val="150000"/>
              </a:lnSpc>
              <a:spcBef>
                <a:spcPts val="0"/>
              </a:spcBef>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Exhibition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 event at which objects such as paintings are shown to the public, or the act of showing these things.</a:t>
            </a:r>
          </a:p>
          <a:p>
            <a:pPr algn="just">
              <a:lnSpc>
                <a:spcPct val="150000"/>
              </a:lnSpc>
            </a:pPr>
            <a:r>
              <a:rPr lang="en-US" sz="2400" b="1" i="0" u="sng" dirty="0">
                <a:solidFill>
                  <a:srgbClr val="1F1F1F"/>
                </a:solidFill>
                <a:effectLst/>
                <a:latin typeface="Times New Roman" panose="02020603050405020304" pitchFamily="18" charset="0"/>
                <a:cs typeface="Times New Roman" panose="02020603050405020304" pitchFamily="18" charset="0"/>
              </a:rPr>
              <a:t>Musical theatre</a:t>
            </a:r>
            <a:r>
              <a:rPr lang="en-US" sz="2400" i="0" dirty="0">
                <a:solidFill>
                  <a:srgbClr val="1F1F1F"/>
                </a:solidFill>
                <a:effectLst/>
                <a:latin typeface="Times New Roman" panose="02020603050405020304" pitchFamily="18" charset="0"/>
                <a:cs typeface="Times New Roman" panose="02020603050405020304" pitchFamily="18" charset="0"/>
              </a:rPr>
              <a:t> :</a:t>
            </a:r>
            <a:r>
              <a:rPr lang="en-US" sz="2400" b="0" i="0" dirty="0">
                <a:solidFill>
                  <a:srgbClr val="1F1F1F"/>
                </a:solidFill>
                <a:effectLst/>
                <a:latin typeface="Times New Roman" panose="02020603050405020304" pitchFamily="18" charset="0"/>
                <a:cs typeface="Times New Roman" panose="02020603050405020304" pitchFamily="18" charset="0"/>
              </a:rPr>
              <a:t>is </a:t>
            </a:r>
            <a:r>
              <a:rPr lang="en-US" sz="2400" b="0" i="0" dirty="0">
                <a:solidFill>
                  <a:srgbClr val="040C28"/>
                </a:solidFill>
                <a:effectLst/>
                <a:latin typeface="Times New Roman" panose="02020603050405020304" pitchFamily="18" charset="0"/>
                <a:cs typeface="Times New Roman" panose="02020603050405020304" pitchFamily="18" charset="0"/>
              </a:rPr>
              <a:t>a form of theatrical performance that combines songs, spoken dialogue, acting and dance.</a:t>
            </a:r>
          </a:p>
          <a:p>
            <a:pPr algn="just">
              <a:lnSpc>
                <a:spcPct val="200000"/>
              </a:lnSpc>
            </a:pPr>
            <a:r>
              <a:rPr lang="en-US" sz="2400" b="1" i="0" u="sng" dirty="0">
                <a:solidFill>
                  <a:srgbClr val="1F1F1F"/>
                </a:solidFill>
                <a:effectLst/>
                <a:latin typeface="Times New Roman" panose="02020603050405020304" pitchFamily="18" charset="0"/>
                <a:cs typeface="Times New Roman" panose="02020603050405020304" pitchFamily="18" charset="0"/>
              </a:rPr>
              <a:t>Performance</a:t>
            </a:r>
            <a:r>
              <a:rPr lang="en-US" sz="2400" b="0" i="0" dirty="0">
                <a:solidFill>
                  <a:srgbClr val="1F1F1F"/>
                </a:solidFill>
                <a:effectLst/>
                <a:latin typeface="Times New Roman" panose="02020603050405020304" pitchFamily="18" charset="0"/>
                <a:cs typeface="Times New Roman" panose="02020603050405020304" pitchFamily="18" charset="0"/>
              </a:rPr>
              <a:t>: an act of presenting a play, concert, or other form of entertainment.</a:t>
            </a:r>
          </a:p>
          <a:p>
            <a:pPr algn="just">
              <a:lnSpc>
                <a:spcPct val="200000"/>
              </a:lnSpc>
            </a:pPr>
            <a:r>
              <a:rPr lang="en-US" sz="2400" b="1" u="sng" dirty="0">
                <a:latin typeface="Times New Roman" panose="02020603050405020304" pitchFamily="18" charset="0"/>
                <a:ea typeface="Calibri" panose="020F0502020204030204" pitchFamily="34" charset="0"/>
                <a:cs typeface="Times New Roman" panose="02020603050405020304" pitchFamily="18" charset="0"/>
              </a:rPr>
              <a:t>Fashion design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the ideation and creation of apparel, accessories, and shoes.</a:t>
            </a:r>
          </a:p>
        </p:txBody>
      </p:sp>
      <p:pic>
        <p:nvPicPr>
          <p:cNvPr id="4" name="Picture 3" descr="A logo of a university&#10;&#10;Description automatically generated">
            <a:extLst>
              <a:ext uri="{FF2B5EF4-FFF2-40B4-BE49-F238E27FC236}">
                <a16:creationId xmlns:a16="http://schemas.microsoft.com/office/drawing/2014/main" id="{6BEB268E-3541-1191-1390-AB2E1195F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2751" y="66260"/>
            <a:ext cx="1047750" cy="1028700"/>
          </a:xfrm>
          <a:prstGeom prst="rect">
            <a:avLst/>
          </a:prstGeom>
        </p:spPr>
      </p:pic>
    </p:spTree>
    <p:extLst>
      <p:ext uri="{BB962C8B-B14F-4D97-AF65-F5344CB8AC3E}">
        <p14:creationId xmlns:p14="http://schemas.microsoft.com/office/powerpoint/2010/main" val="86404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2A1322-9C3B-CED7-3272-BCF7108B93E3}"/>
              </a:ext>
            </a:extLst>
          </p:cNvPr>
          <p:cNvPicPr>
            <a:picLocks noChangeAspect="1"/>
          </p:cNvPicPr>
          <p:nvPr/>
        </p:nvPicPr>
        <p:blipFill>
          <a:blip r:embed="rId2"/>
          <a:stretch>
            <a:fillRect/>
          </a:stretch>
        </p:blipFill>
        <p:spPr>
          <a:xfrm>
            <a:off x="791403" y="769041"/>
            <a:ext cx="7905750" cy="1238250"/>
          </a:xfrm>
          <a:prstGeom prst="rect">
            <a:avLst/>
          </a:prstGeom>
        </p:spPr>
      </p:pic>
      <p:pic>
        <p:nvPicPr>
          <p:cNvPr id="7" name="Picture 6">
            <a:extLst>
              <a:ext uri="{FF2B5EF4-FFF2-40B4-BE49-F238E27FC236}">
                <a16:creationId xmlns:a16="http://schemas.microsoft.com/office/drawing/2014/main" id="{097946A3-45E3-4E8F-2D2B-3069C1AB008C}"/>
              </a:ext>
            </a:extLst>
          </p:cNvPr>
          <p:cNvPicPr>
            <a:picLocks noChangeAspect="1"/>
          </p:cNvPicPr>
          <p:nvPr/>
        </p:nvPicPr>
        <p:blipFill>
          <a:blip r:embed="rId3"/>
          <a:stretch>
            <a:fillRect/>
          </a:stretch>
        </p:blipFill>
        <p:spPr>
          <a:xfrm>
            <a:off x="884168" y="2007291"/>
            <a:ext cx="6245501" cy="2642112"/>
          </a:xfrm>
          <a:prstGeom prst="rect">
            <a:avLst/>
          </a:prstGeom>
        </p:spPr>
      </p:pic>
      <p:pic>
        <p:nvPicPr>
          <p:cNvPr id="9" name="Picture 8">
            <a:extLst>
              <a:ext uri="{FF2B5EF4-FFF2-40B4-BE49-F238E27FC236}">
                <a16:creationId xmlns:a16="http://schemas.microsoft.com/office/drawing/2014/main" id="{46143B25-650E-4BCA-7B81-B6090EF078BC}"/>
              </a:ext>
            </a:extLst>
          </p:cNvPr>
          <p:cNvPicPr>
            <a:picLocks noChangeAspect="1"/>
          </p:cNvPicPr>
          <p:nvPr/>
        </p:nvPicPr>
        <p:blipFill>
          <a:blip r:embed="rId4"/>
          <a:stretch>
            <a:fillRect/>
          </a:stretch>
        </p:blipFill>
        <p:spPr>
          <a:xfrm>
            <a:off x="884168" y="4649403"/>
            <a:ext cx="6245501" cy="1705425"/>
          </a:xfrm>
          <a:prstGeom prst="rect">
            <a:avLst/>
          </a:prstGeom>
        </p:spPr>
      </p:pic>
      <p:pic>
        <p:nvPicPr>
          <p:cNvPr id="6" name="Picture 5" descr="A logo of a university&#10;&#10;Description automatically generated">
            <a:extLst>
              <a:ext uri="{FF2B5EF4-FFF2-40B4-BE49-F238E27FC236}">
                <a16:creationId xmlns:a16="http://schemas.microsoft.com/office/drawing/2014/main" id="{B696D883-C144-94C5-0CF1-31E8E7FB5C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78710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1950-56AF-83EF-B414-6839C3924DF4}"/>
              </a:ext>
            </a:extLst>
          </p:cNvPr>
          <p:cNvSpPr>
            <a:spLocks noGrp="1"/>
          </p:cNvSpPr>
          <p:nvPr>
            <p:ph type="title"/>
          </p:nvPr>
        </p:nvSpPr>
        <p:spPr/>
        <p:txBody>
          <a:bodyPr/>
          <a:lstStyle/>
          <a:p>
            <a:r>
              <a:rPr lang="en-US" dirty="0"/>
              <a:t>Ex.1 Page 23</a:t>
            </a:r>
          </a:p>
        </p:txBody>
      </p:sp>
      <p:pic>
        <p:nvPicPr>
          <p:cNvPr id="5" name="Content Placeholder 4">
            <a:extLst>
              <a:ext uri="{FF2B5EF4-FFF2-40B4-BE49-F238E27FC236}">
                <a16:creationId xmlns:a16="http://schemas.microsoft.com/office/drawing/2014/main" id="{9EC39EB8-72E2-CC49-986C-23439DD780F8}"/>
              </a:ext>
            </a:extLst>
          </p:cNvPr>
          <p:cNvPicPr>
            <a:picLocks noGrp="1" noChangeAspect="1"/>
          </p:cNvPicPr>
          <p:nvPr>
            <p:ph idx="1"/>
          </p:nvPr>
        </p:nvPicPr>
        <p:blipFill>
          <a:blip r:embed="rId2"/>
          <a:stretch>
            <a:fillRect/>
          </a:stretch>
        </p:blipFill>
        <p:spPr>
          <a:xfrm>
            <a:off x="1243155" y="2968487"/>
            <a:ext cx="9653443" cy="2043251"/>
          </a:xfrm>
        </p:spPr>
      </p:pic>
      <p:pic>
        <p:nvPicPr>
          <p:cNvPr id="4" name="Picture 3" descr="A logo of a university&#10;&#10;Description automatically generated">
            <a:extLst>
              <a:ext uri="{FF2B5EF4-FFF2-40B4-BE49-F238E27FC236}">
                <a16:creationId xmlns:a16="http://schemas.microsoft.com/office/drawing/2014/main" id="{9688DFAD-50A4-68E4-6117-2E11C804B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28645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F3E9DD-0A13-FA42-D9F7-B5502C7DACF2}"/>
              </a:ext>
            </a:extLst>
          </p:cNvPr>
          <p:cNvPicPr>
            <a:picLocks noChangeAspect="1"/>
          </p:cNvPicPr>
          <p:nvPr/>
        </p:nvPicPr>
        <p:blipFill>
          <a:blip r:embed="rId2"/>
          <a:stretch>
            <a:fillRect/>
          </a:stretch>
        </p:blipFill>
        <p:spPr>
          <a:xfrm>
            <a:off x="1470783" y="1166191"/>
            <a:ext cx="7249147" cy="669441"/>
          </a:xfrm>
          <a:prstGeom prst="rect">
            <a:avLst/>
          </a:prstGeom>
        </p:spPr>
      </p:pic>
      <p:pic>
        <p:nvPicPr>
          <p:cNvPr id="7" name="Picture 6">
            <a:extLst>
              <a:ext uri="{FF2B5EF4-FFF2-40B4-BE49-F238E27FC236}">
                <a16:creationId xmlns:a16="http://schemas.microsoft.com/office/drawing/2014/main" id="{39FE4903-115D-011B-5FE6-C753D1EC07CA}"/>
              </a:ext>
            </a:extLst>
          </p:cNvPr>
          <p:cNvPicPr>
            <a:picLocks noChangeAspect="1"/>
          </p:cNvPicPr>
          <p:nvPr/>
        </p:nvPicPr>
        <p:blipFill>
          <a:blip r:embed="rId3"/>
          <a:stretch>
            <a:fillRect/>
          </a:stretch>
        </p:blipFill>
        <p:spPr>
          <a:xfrm>
            <a:off x="1165778" y="2309190"/>
            <a:ext cx="6798779" cy="3736918"/>
          </a:xfrm>
          <a:prstGeom prst="rect">
            <a:avLst/>
          </a:prstGeom>
        </p:spPr>
      </p:pic>
      <p:pic>
        <p:nvPicPr>
          <p:cNvPr id="6" name="Picture 5" descr="A logo of a university&#10;&#10;Description automatically generated">
            <a:extLst>
              <a:ext uri="{FF2B5EF4-FFF2-40B4-BE49-F238E27FC236}">
                <a16:creationId xmlns:a16="http://schemas.microsoft.com/office/drawing/2014/main" id="{62741E87-69ED-03CE-0545-536319F76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20948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C7E6-0C77-07E2-2C91-727351C65FA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Making nouns for people </a:t>
            </a:r>
            <a:r>
              <a:rPr lang="en-US" dirty="0">
                <a:highlight>
                  <a:srgbClr val="FFFF00"/>
                </a:highlight>
                <a:latin typeface="Times New Roman" panose="02020603050405020304" pitchFamily="18" charset="0"/>
                <a:cs typeface="Times New Roman" panose="02020603050405020304" pitchFamily="18" charset="0"/>
              </a:rPr>
              <a:t>P. 23</a:t>
            </a:r>
          </a:p>
        </p:txBody>
      </p:sp>
      <p:sp>
        <p:nvSpPr>
          <p:cNvPr id="3" name="Content Placeholder 2">
            <a:extLst>
              <a:ext uri="{FF2B5EF4-FFF2-40B4-BE49-F238E27FC236}">
                <a16:creationId xmlns:a16="http://schemas.microsoft.com/office/drawing/2014/main" id="{4AA503A3-0E6B-6D05-6FFE-5E28EF0E44D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the previous slide we mentioned some activities related to art. We can refer to </a:t>
            </a:r>
            <a:r>
              <a:rPr lang="en-US" dirty="0">
                <a:highlight>
                  <a:srgbClr val="FFFF00"/>
                </a:highlight>
                <a:latin typeface="Times New Roman" panose="02020603050405020304" pitchFamily="18" charset="0"/>
                <a:cs typeface="Times New Roman" panose="02020603050405020304" pitchFamily="18" charset="0"/>
              </a:rPr>
              <a:t>the people </a:t>
            </a:r>
            <a:r>
              <a:rPr lang="en-US" dirty="0">
                <a:latin typeface="Times New Roman" panose="02020603050405020304" pitchFamily="18" charset="0"/>
                <a:cs typeface="Times New Roman" panose="02020603050405020304" pitchFamily="18" charset="0"/>
              </a:rPr>
              <a:t>who perform these activities by adding </a:t>
            </a:r>
            <a:r>
              <a:rPr lang="en-US" dirty="0">
                <a:highlight>
                  <a:srgbClr val="FFFF00"/>
                </a:highlight>
                <a:latin typeface="Times New Roman" panose="02020603050405020304" pitchFamily="18" charset="0"/>
                <a:cs typeface="Times New Roman" panose="02020603050405020304" pitchFamily="18" charset="0"/>
              </a:rPr>
              <a:t>–er</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-or</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a:t>
            </a:r>
            <a:r>
              <a:rPr lang="en-US" dirty="0" err="1">
                <a:highlight>
                  <a:srgbClr val="FFFF00"/>
                </a:highlight>
                <a:latin typeface="Times New Roman" panose="02020603050405020304" pitchFamily="18" charset="0"/>
                <a:cs typeface="Times New Roman" panose="02020603050405020304" pitchFamily="18" charset="0"/>
              </a:rPr>
              <a:t>ist</a:t>
            </a:r>
            <a:r>
              <a:rPr lang="en-US" dirty="0">
                <a:highlight>
                  <a:srgbClr val="FFFF00"/>
                </a:highligh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these activities as the following:</a:t>
            </a:r>
          </a:p>
          <a:p>
            <a:r>
              <a:rPr lang="en-US" dirty="0">
                <a:latin typeface="Times New Roman" panose="02020603050405020304" pitchFamily="18" charset="0"/>
                <a:cs typeface="Times New Roman" panose="02020603050405020304" pitchFamily="18" charset="0"/>
              </a:rPr>
              <a:t>Filmmaking ___ filmmak</a:t>
            </a:r>
            <a:r>
              <a:rPr lang="en-US" dirty="0">
                <a:highlight>
                  <a:srgbClr val="FFFF00"/>
                </a:highlight>
                <a:latin typeface="Times New Roman" panose="02020603050405020304" pitchFamily="18" charset="0"/>
                <a:cs typeface="Times New Roman" panose="02020603050405020304" pitchFamily="18" charset="0"/>
              </a:rPr>
              <a:t>er.</a:t>
            </a:r>
          </a:p>
          <a:p>
            <a:r>
              <a:rPr lang="en-US" dirty="0">
                <a:latin typeface="Times New Roman" panose="02020603050405020304" pitchFamily="18" charset="0"/>
                <a:cs typeface="Times New Roman" panose="02020603050405020304" pitchFamily="18" charset="0"/>
              </a:rPr>
              <a:t>Illustration ____ Illustrat</a:t>
            </a:r>
            <a:r>
              <a:rPr lang="en-US" dirty="0">
                <a:highlight>
                  <a:srgbClr val="FFFF00"/>
                </a:highlight>
                <a:latin typeface="Times New Roman" panose="02020603050405020304" pitchFamily="18" charset="0"/>
                <a:cs typeface="Times New Roman" panose="02020603050405020304" pitchFamily="18" charset="0"/>
              </a:rPr>
              <a:t>or.</a:t>
            </a:r>
          </a:p>
          <a:p>
            <a:r>
              <a:rPr lang="en-US" dirty="0">
                <a:latin typeface="Times New Roman" panose="02020603050405020304" pitchFamily="18" charset="0"/>
                <a:cs typeface="Times New Roman" panose="02020603050405020304" pitchFamily="18" charset="0"/>
              </a:rPr>
              <a:t>Art __________ art</a:t>
            </a:r>
            <a:r>
              <a:rPr lang="en-US" dirty="0">
                <a:highlight>
                  <a:srgbClr val="FFFF00"/>
                </a:highlight>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a:t>
            </a:r>
          </a:p>
        </p:txBody>
      </p:sp>
      <p:pic>
        <p:nvPicPr>
          <p:cNvPr id="4" name="Picture 3" descr="A logo of a university&#10;&#10;Description automatically generated">
            <a:extLst>
              <a:ext uri="{FF2B5EF4-FFF2-40B4-BE49-F238E27FC236}">
                <a16:creationId xmlns:a16="http://schemas.microsoft.com/office/drawing/2014/main" id="{ED90B42C-A1AE-25CA-B4D1-3974E1FCE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6924838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455</TotalTime>
  <Words>1556</Words>
  <Application>Microsoft Office PowerPoint</Application>
  <PresentationFormat>Widescreen</PresentationFormat>
  <Paragraphs>119</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Garamond</vt:lpstr>
      <vt:lpstr>Times New Roman</vt:lpstr>
      <vt:lpstr>Wingdings</vt:lpstr>
      <vt:lpstr>Organic</vt:lpstr>
      <vt:lpstr>PowerPoint Presentation</vt:lpstr>
      <vt:lpstr>Outline: </vt:lpstr>
      <vt:lpstr>PowerPoint Presentation</vt:lpstr>
      <vt:lpstr>PowerPoint Presentation</vt:lpstr>
      <vt:lpstr>PowerPoint Presentation</vt:lpstr>
      <vt:lpstr>PowerPoint Presentation</vt:lpstr>
      <vt:lpstr>Ex.1 Page 23</vt:lpstr>
      <vt:lpstr>PowerPoint Presentation</vt:lpstr>
      <vt:lpstr>Making nouns for people P. 23</vt:lpstr>
      <vt:lpstr>PowerPoint Presentation</vt:lpstr>
      <vt:lpstr>PowerPoint Presentation</vt:lpstr>
      <vt:lpstr>Reading page 24 </vt:lpstr>
      <vt:lpstr>Ex.1 Page 24 </vt:lpstr>
      <vt:lpstr>PowerPoint Presentation</vt:lpstr>
      <vt:lpstr>PowerPoint Presentation</vt:lpstr>
      <vt:lpstr>Present perfect with regular and irregular verbs</vt:lpstr>
      <vt:lpstr>Negative sentences with the present perfect</vt:lpstr>
      <vt:lpstr>Questions with the present perfect</vt:lpstr>
      <vt:lpstr>Ex.1 Page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part  P.31</vt:lpstr>
      <vt:lpstr>P. 30 Ex. 2</vt:lpstr>
      <vt:lpstr>   3Why is it important to think about these questions when you read information online?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two</dc:title>
  <dc:creator>MiQDAD</dc:creator>
  <cp:lastModifiedBy>Zainab </cp:lastModifiedBy>
  <cp:revision>44</cp:revision>
  <dcterms:created xsi:type="dcterms:W3CDTF">2024-01-25T05:30:10Z</dcterms:created>
  <dcterms:modified xsi:type="dcterms:W3CDTF">2026-01-07T11:24:19Z</dcterms:modified>
</cp:coreProperties>
</file>