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305" r:id="rId3"/>
    <p:sldId id="306" r:id="rId4"/>
    <p:sldId id="307" r:id="rId5"/>
    <p:sldId id="257" r:id="rId6"/>
    <p:sldId id="258" r:id="rId7"/>
    <p:sldId id="259" r:id="rId8"/>
    <p:sldId id="260" r:id="rId9"/>
    <p:sldId id="261" r:id="rId10"/>
    <p:sldId id="262" r:id="rId11"/>
    <p:sldId id="308" r:id="rId12"/>
    <p:sldId id="264" r:id="rId13"/>
    <p:sldId id="265" r:id="rId14"/>
    <p:sldId id="266" r:id="rId15"/>
    <p:sldId id="263" r:id="rId16"/>
    <p:sldId id="267" r:id="rId17"/>
    <p:sldId id="268" r:id="rId18"/>
    <p:sldId id="269" r:id="rId19"/>
    <p:sldId id="270" r:id="rId20"/>
    <p:sldId id="271" r:id="rId21"/>
    <p:sldId id="272" r:id="rId22"/>
    <p:sldId id="273" r:id="rId23"/>
    <p:sldId id="274" r:id="rId24"/>
    <p:sldId id="275" r:id="rId25"/>
    <p:sldId id="294" r:id="rId26"/>
    <p:sldId id="276" r:id="rId27"/>
    <p:sldId id="277" r:id="rId28"/>
    <p:sldId id="278" r:id="rId29"/>
    <p:sldId id="279" r:id="rId30"/>
    <p:sldId id="295" r:id="rId31"/>
    <p:sldId id="291" r:id="rId32"/>
    <p:sldId id="292" r:id="rId33"/>
    <p:sldId id="280" r:id="rId34"/>
    <p:sldId id="281" r:id="rId35"/>
    <p:sldId id="287" r:id="rId36"/>
    <p:sldId id="309" r:id="rId37"/>
    <p:sldId id="288" r:id="rId38"/>
    <p:sldId id="282" r:id="rId39"/>
    <p:sldId id="283" r:id="rId40"/>
    <p:sldId id="284" r:id="rId41"/>
    <p:sldId id="285" r:id="rId42"/>
    <p:sldId id="286" r:id="rId43"/>
    <p:sldId id="293" r:id="rId44"/>
    <p:sldId id="296" r:id="rId45"/>
    <p:sldId id="297" r:id="rId46"/>
    <p:sldId id="298" r:id="rId47"/>
    <p:sldId id="299" r:id="rId48"/>
    <p:sldId id="300" r:id="rId49"/>
    <p:sldId id="301" r:id="rId50"/>
    <p:sldId id="302" r:id="rId51"/>
    <p:sldId id="303" r:id="rId52"/>
    <p:sldId id="304" r:id="rId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1/7/2026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1/7/2026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1/7/2026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1/7/2026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1/7/2026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7.png"/></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Home | Tishk International University | The future is here">
            <a:extLst>
              <a:ext uri="{FF2B5EF4-FFF2-40B4-BE49-F238E27FC236}">
                <a16:creationId xmlns:a16="http://schemas.microsoft.com/office/drawing/2014/main" id="{8AFF8050-D751-05BE-3260-EBF0AF26E0E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4034" y="1050732"/>
            <a:ext cx="4800599" cy="4756536"/>
          </a:xfrm>
          <a:prstGeom prst="rect">
            <a:avLst/>
          </a:prstGeom>
          <a:solidFill>
            <a:schemeClr val="bg1"/>
          </a:solidFill>
        </p:spPr>
      </p:pic>
      <p:sp>
        <p:nvSpPr>
          <p:cNvPr id="10" name="TextBox 9">
            <a:extLst>
              <a:ext uri="{FF2B5EF4-FFF2-40B4-BE49-F238E27FC236}">
                <a16:creationId xmlns:a16="http://schemas.microsoft.com/office/drawing/2014/main" id="{57FD586C-FA4B-0D68-0D43-497D57BF9666}"/>
              </a:ext>
            </a:extLst>
          </p:cNvPr>
          <p:cNvSpPr txBox="1"/>
          <p:nvPr/>
        </p:nvSpPr>
        <p:spPr>
          <a:xfrm>
            <a:off x="5867400" y="1981200"/>
            <a:ext cx="5207526" cy="3108543"/>
          </a:xfrm>
          <a:prstGeom prst="rect">
            <a:avLst/>
          </a:prstGeom>
          <a:noFill/>
        </p:spPr>
        <p:txBody>
          <a:bodyPr wrap="square">
            <a:spAutoFit/>
          </a:bodyPr>
          <a:lstStyle/>
          <a:p>
            <a:pPr algn="ctr"/>
            <a:r>
              <a:rPr lang="en-US" sz="2800" b="1" dirty="0">
                <a:latin typeface="Times New Roman" panose="02020603050405020304" pitchFamily="18" charset="0"/>
                <a:cs typeface="Times New Roman" panose="02020603050405020304" pitchFamily="18" charset="0"/>
              </a:rPr>
              <a:t>Unit Three </a:t>
            </a: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Zainab Nizar Karam</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Advanced English - </a:t>
            </a:r>
            <a:r>
              <a:rPr lang="en-US" sz="2000" dirty="0">
                <a:latin typeface="Times New Roman" panose="02020603050405020304" pitchFamily="18" charset="0"/>
                <a:cs typeface="Times New Roman" panose="02020603050405020304" pitchFamily="18" charset="0"/>
              </a:rPr>
              <a:t>ELT 203</a:t>
            </a:r>
            <a:r>
              <a:rPr lang="en-US" sz="2000">
                <a:latin typeface="Times New Roman" panose="02020603050405020304" pitchFamily="18" charset="0"/>
                <a:cs typeface="Times New Roman" panose="02020603050405020304" pitchFamily="18" charset="0"/>
              </a:rPr>
              <a:t>/I</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2024 – 2025</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First Semester</a:t>
            </a:r>
          </a:p>
          <a:p>
            <a:pPr algn="ctr"/>
            <a:r>
              <a:rPr lang="en-US" sz="2800" dirty="0">
                <a:latin typeface="Times New Roman" panose="02020603050405020304" pitchFamily="18" charset="0"/>
                <a:cs typeface="Times New Roman" panose="02020603050405020304" pitchFamily="18" charset="0"/>
              </a:rPr>
              <a:t>Week 8</a:t>
            </a: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2238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28AAE1-D6D1-A5CB-2F68-A0DB9AA0FA32}"/>
              </a:ext>
            </a:extLst>
          </p:cNvPr>
          <p:cNvSpPr txBox="1"/>
          <p:nvPr/>
        </p:nvSpPr>
        <p:spPr>
          <a:xfrm>
            <a:off x="1046922" y="578926"/>
            <a:ext cx="7818782" cy="5909310"/>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Adjectives and adverbs</a:t>
            </a:r>
          </a:p>
          <a:p>
            <a:pPr marL="285750" indent="-285750">
              <a:buFont typeface="Arial" panose="020B0604020202020204" pitchFamily="34" charset="0"/>
              <a:buChar char="•"/>
            </a:pPr>
            <a:r>
              <a:rPr lang="en-US" b="1" dirty="0">
                <a:highlight>
                  <a:srgbClr val="FFFF00"/>
                </a:highlight>
                <a:latin typeface="Times New Roman" panose="02020603050405020304" pitchFamily="18" charset="0"/>
                <a:cs typeface="Times New Roman" panose="02020603050405020304" pitchFamily="18" charset="0"/>
              </a:rPr>
              <a:t>Adjectives</a:t>
            </a:r>
            <a:r>
              <a:rPr lang="en-US" dirty="0">
                <a:latin typeface="Times New Roman" panose="02020603050405020304" pitchFamily="18" charset="0"/>
                <a:cs typeface="Times New Roman" panose="02020603050405020304" pitchFamily="18" charset="0"/>
              </a:rPr>
              <a:t>:</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are used to describe a </a:t>
            </a:r>
            <a:r>
              <a:rPr lang="en-US" dirty="0">
                <a:highlight>
                  <a:srgbClr val="00FF00"/>
                </a:highlight>
                <a:latin typeface="Times New Roman" panose="02020603050405020304" pitchFamily="18" charset="0"/>
                <a:cs typeface="Times New Roman" panose="02020603050405020304" pitchFamily="18" charset="0"/>
              </a:rPr>
              <a:t>noun</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a:t>
            </a:r>
            <a:r>
              <a:rPr lang="en-US" i="1" dirty="0">
                <a:highlight>
                  <a:srgbClr val="00FF00"/>
                </a:highlight>
                <a:latin typeface="Times New Roman" panose="02020603050405020304" pitchFamily="18" charset="0"/>
                <a:cs typeface="Times New Roman" panose="02020603050405020304" pitchFamily="18" charset="0"/>
              </a:rPr>
              <a:t>book</a:t>
            </a:r>
            <a:r>
              <a:rPr lang="en-US" dirty="0">
                <a:latin typeface="Times New Roman" panose="02020603050405020304" pitchFamily="18" charset="0"/>
                <a:cs typeface="Times New Roman" panose="02020603050405020304" pitchFamily="18" charset="0"/>
              </a:rPr>
              <a:t> is</a:t>
            </a:r>
            <a:r>
              <a:rPr lang="en-US" i="1" dirty="0">
                <a:latin typeface="Times New Roman" panose="02020603050405020304" pitchFamily="18" charset="0"/>
                <a:cs typeface="Times New Roman" panose="02020603050405020304" pitchFamily="18" charset="0"/>
              </a:rPr>
              <a:t> </a:t>
            </a:r>
            <a:r>
              <a:rPr lang="en-US" i="1" dirty="0">
                <a:highlight>
                  <a:srgbClr val="00FF00"/>
                </a:highlight>
                <a:latin typeface="Times New Roman" panose="02020603050405020304" pitchFamily="18" charset="0"/>
                <a:cs typeface="Times New Roman" panose="02020603050405020304" pitchFamily="18" charset="0"/>
              </a:rPr>
              <a:t>useful</a:t>
            </a:r>
            <a:r>
              <a:rPr lang="en-US" dirty="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a:t>
            </a:r>
            <a:r>
              <a:rPr lang="en-US" i="1" dirty="0">
                <a:highlight>
                  <a:srgbClr val="00FF00"/>
                </a:highlight>
                <a:latin typeface="Times New Roman" panose="02020603050405020304" pitchFamily="18" charset="0"/>
                <a:cs typeface="Times New Roman" panose="02020603050405020304" pitchFamily="18" charset="0"/>
              </a:rPr>
              <a:t>ambiance</a:t>
            </a:r>
            <a:r>
              <a:rPr lang="en-US" dirty="0">
                <a:latin typeface="Times New Roman" panose="02020603050405020304" pitchFamily="18" charset="0"/>
                <a:cs typeface="Times New Roman" panose="02020603050405020304" pitchFamily="18" charset="0"/>
              </a:rPr>
              <a:t> of the restaurant is very </a:t>
            </a:r>
            <a:r>
              <a:rPr lang="en-US" i="1" dirty="0">
                <a:highlight>
                  <a:srgbClr val="00FF00"/>
                </a:highlight>
                <a:latin typeface="Times New Roman" panose="02020603050405020304" pitchFamily="18" charset="0"/>
                <a:cs typeface="Times New Roman" panose="02020603050405020304" pitchFamily="18" charset="0"/>
              </a:rPr>
              <a:t>nice</a:t>
            </a:r>
            <a:r>
              <a:rPr lang="en-US" dirty="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en-US" b="1" dirty="0">
                <a:highlight>
                  <a:srgbClr val="FFFF00"/>
                </a:highlight>
                <a:latin typeface="Times New Roman" panose="02020603050405020304" pitchFamily="18" charset="0"/>
                <a:cs typeface="Times New Roman" panose="02020603050405020304" pitchFamily="18" charset="0"/>
              </a:rPr>
              <a:t>Adverbs</a:t>
            </a:r>
            <a:r>
              <a:rPr lang="en-US" dirty="0">
                <a:latin typeface="Times New Roman" panose="02020603050405020304" pitchFamily="18" charset="0"/>
                <a:cs typeface="Times New Roman" panose="02020603050405020304" pitchFamily="18" charset="0"/>
              </a:rPr>
              <a:t>: are used to describe the </a:t>
            </a:r>
            <a:r>
              <a:rPr lang="en-US" dirty="0">
                <a:highlight>
                  <a:srgbClr val="FF00FF"/>
                </a:highlight>
                <a:latin typeface="Times New Roman" panose="02020603050405020304" pitchFamily="18" charset="0"/>
                <a:cs typeface="Times New Roman" panose="02020603050405020304" pitchFamily="18" charset="0"/>
              </a:rPr>
              <a:t>verb</a:t>
            </a:r>
            <a:r>
              <a:rPr lang="en-US" dirty="0">
                <a:latin typeface="Times New Roman" panose="02020603050405020304" pitchFamily="18" charset="0"/>
                <a:cs typeface="Times New Roman" panose="02020603050405020304" pitchFamily="18" charset="0"/>
              </a:rPr>
              <a:t>, or the action done.</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We generally form Adverbs by adding –</a:t>
            </a:r>
            <a:r>
              <a:rPr lang="en-US" dirty="0" err="1">
                <a:latin typeface="Times New Roman" panose="02020603050405020304" pitchFamily="18" charset="0"/>
                <a:cs typeface="Times New Roman" panose="02020603050405020304" pitchFamily="18" charset="0"/>
              </a:rPr>
              <a:t>ly</a:t>
            </a:r>
            <a:r>
              <a:rPr lang="en-US" dirty="0">
                <a:latin typeface="Times New Roman" panose="02020603050405020304" pitchFamily="18" charset="0"/>
                <a:cs typeface="Times New Roman" panose="02020603050405020304" pitchFamily="18" charset="0"/>
              </a:rPr>
              <a:t> to the Adjectives, as shown below:</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Nice – nicely </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Beautiful – beautifully</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Quiet -  quietly </a:t>
            </a:r>
          </a:p>
          <a:p>
            <a:r>
              <a:rPr lang="en-US" b="1" u="sng" dirty="0">
                <a:latin typeface="Times New Roman" panose="02020603050405020304" pitchFamily="18" charset="0"/>
                <a:cs typeface="Times New Roman" panose="02020603050405020304" pitchFamily="18" charset="0"/>
              </a:rPr>
              <a:t>Ex: </a:t>
            </a:r>
            <a:r>
              <a:rPr lang="en-US" dirty="0">
                <a:latin typeface="Times New Roman" panose="02020603050405020304" pitchFamily="18" charset="0"/>
                <a:cs typeface="Times New Roman" panose="02020603050405020304" pitchFamily="18" charset="0"/>
              </a:rPr>
              <a:t>She is a quick runner.</a:t>
            </a:r>
          </a:p>
          <a:p>
            <a:r>
              <a:rPr lang="en-US" dirty="0">
                <a:latin typeface="Times New Roman" panose="02020603050405020304" pitchFamily="18" charset="0"/>
                <a:cs typeface="Times New Roman" panose="02020603050405020304" pitchFamily="18" charset="0"/>
              </a:rPr>
              <a:t>       She </a:t>
            </a:r>
            <a:r>
              <a:rPr lang="en-US" dirty="0">
                <a:highlight>
                  <a:srgbClr val="FF00FF"/>
                </a:highlight>
                <a:latin typeface="Times New Roman" panose="02020603050405020304" pitchFamily="18" charset="0"/>
                <a:cs typeface="Times New Roman" panose="02020603050405020304" pitchFamily="18" charset="0"/>
              </a:rPr>
              <a:t>runs</a:t>
            </a:r>
            <a:r>
              <a:rPr lang="en-US" dirty="0">
                <a:latin typeface="Times New Roman" panose="02020603050405020304" pitchFamily="18" charset="0"/>
                <a:cs typeface="Times New Roman" panose="02020603050405020304" pitchFamily="18" charset="0"/>
              </a:rPr>
              <a:t> quick</a:t>
            </a:r>
            <a:r>
              <a:rPr lang="en-US" dirty="0">
                <a:highlight>
                  <a:srgbClr val="FF00FF"/>
                </a:highlight>
                <a:latin typeface="Times New Roman" panose="02020603050405020304" pitchFamily="18" charset="0"/>
                <a:cs typeface="Times New Roman" panose="02020603050405020304" pitchFamily="18" charset="0"/>
              </a:rPr>
              <a:t>ly</a:t>
            </a:r>
            <a:r>
              <a:rPr lang="en-US"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       They were </a:t>
            </a:r>
            <a:r>
              <a:rPr lang="en-US" dirty="0">
                <a:highlight>
                  <a:srgbClr val="FF00FF"/>
                </a:highlight>
                <a:latin typeface="Times New Roman" panose="02020603050405020304" pitchFamily="18" charset="0"/>
                <a:cs typeface="Times New Roman" panose="02020603050405020304" pitchFamily="18" charset="0"/>
              </a:rPr>
              <a:t>talking</a:t>
            </a:r>
            <a:r>
              <a:rPr lang="en-US" dirty="0">
                <a:latin typeface="Times New Roman" panose="02020603050405020304" pitchFamily="18" charset="0"/>
                <a:cs typeface="Times New Roman" panose="02020603050405020304" pitchFamily="18" charset="0"/>
              </a:rPr>
              <a:t> loud</a:t>
            </a:r>
            <a:r>
              <a:rPr lang="en-US" dirty="0">
                <a:highlight>
                  <a:srgbClr val="FF00FF"/>
                </a:highlight>
                <a:latin typeface="Times New Roman" panose="02020603050405020304" pitchFamily="18" charset="0"/>
                <a:cs typeface="Times New Roman" panose="02020603050405020304" pitchFamily="18" charset="0"/>
              </a:rPr>
              <a:t>ly</a:t>
            </a:r>
            <a:r>
              <a:rPr lang="en-US" dirty="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We also have some </a:t>
            </a:r>
            <a:r>
              <a:rPr lang="en-US" dirty="0">
                <a:highlight>
                  <a:srgbClr val="FFFF00"/>
                </a:highlight>
                <a:latin typeface="Times New Roman" panose="02020603050405020304" pitchFamily="18" charset="0"/>
                <a:cs typeface="Times New Roman" panose="02020603050405020304" pitchFamily="18" charset="0"/>
              </a:rPr>
              <a:t>irregular Adverbs</a:t>
            </a:r>
            <a:r>
              <a:rPr lang="en-US" dirty="0">
                <a:latin typeface="Times New Roman" panose="02020603050405020304" pitchFamily="18" charset="0"/>
                <a:cs typeface="Times New Roman" panose="02020603050405020304" pitchFamily="18" charset="0"/>
              </a:rPr>
              <a:t>, that do not take –</a:t>
            </a:r>
            <a:r>
              <a:rPr lang="en-US" dirty="0" err="1">
                <a:latin typeface="Times New Roman" panose="02020603050405020304" pitchFamily="18" charset="0"/>
                <a:cs typeface="Times New Roman" panose="02020603050405020304" pitchFamily="18" charset="0"/>
              </a:rPr>
              <a:t>ly</a:t>
            </a:r>
            <a:r>
              <a:rPr lang="en-US" dirty="0">
                <a:latin typeface="Times New Roman" panose="02020603050405020304" pitchFamily="18" charset="0"/>
                <a:cs typeface="Times New Roman" panose="02020603050405020304" pitchFamily="18" charset="0"/>
              </a:rPr>
              <a:t>, such as :</a:t>
            </a:r>
          </a:p>
          <a:p>
            <a:pPr marL="285750" indent="-285750">
              <a:buFont typeface="Arial" panose="020B0604020202020204" pitchFamily="34" charset="0"/>
              <a:buChar char="•"/>
            </a:pPr>
            <a:r>
              <a:rPr lang="en-US" dirty="0">
                <a:highlight>
                  <a:srgbClr val="00FFFF"/>
                </a:highlight>
                <a:latin typeface="Times New Roman" panose="02020603050405020304" pitchFamily="18" charset="0"/>
                <a:cs typeface="Times New Roman" panose="02020603050405020304" pitchFamily="18" charset="0"/>
              </a:rPr>
              <a:t>Good – well</a:t>
            </a:r>
          </a:p>
          <a:p>
            <a:pPr marL="285750" indent="-285750">
              <a:buFont typeface="Arial" panose="020B0604020202020204" pitchFamily="34" charset="0"/>
              <a:buChar char="•"/>
            </a:pPr>
            <a:r>
              <a:rPr lang="en-US" dirty="0">
                <a:highlight>
                  <a:srgbClr val="00FFFF"/>
                </a:highlight>
                <a:latin typeface="Times New Roman" panose="02020603050405020304" pitchFamily="18" charset="0"/>
                <a:cs typeface="Times New Roman" panose="02020603050405020304" pitchFamily="18" charset="0"/>
              </a:rPr>
              <a:t>Hard – hard</a:t>
            </a:r>
          </a:p>
          <a:p>
            <a:pPr marL="285750" indent="-285750">
              <a:buFont typeface="Arial" panose="020B0604020202020204" pitchFamily="34" charset="0"/>
              <a:buChar char="•"/>
            </a:pPr>
            <a:r>
              <a:rPr lang="en-US" dirty="0">
                <a:highlight>
                  <a:srgbClr val="00FFFF"/>
                </a:highlight>
                <a:latin typeface="Times New Roman" panose="02020603050405020304" pitchFamily="18" charset="0"/>
                <a:cs typeface="Times New Roman" panose="02020603050405020304" pitchFamily="18" charset="0"/>
              </a:rPr>
              <a:t>Fast – fast </a:t>
            </a:r>
          </a:p>
          <a:p>
            <a:r>
              <a:rPr lang="en-US" b="1" u="sng" dirty="0">
                <a:latin typeface="Times New Roman" panose="02020603050405020304" pitchFamily="18" charset="0"/>
                <a:cs typeface="Times New Roman" panose="02020603050405020304" pitchFamily="18" charset="0"/>
              </a:rPr>
              <a:t>Ex: </a:t>
            </a:r>
            <a:r>
              <a:rPr lang="en-US" dirty="0">
                <a:latin typeface="Times New Roman" panose="02020603050405020304" pitchFamily="18" charset="0"/>
                <a:cs typeface="Times New Roman" panose="02020603050405020304" pitchFamily="18" charset="0"/>
              </a:rPr>
              <a:t>Brad Pitt is a </a:t>
            </a:r>
            <a:r>
              <a:rPr lang="en-US" dirty="0">
                <a:highlight>
                  <a:srgbClr val="00FF00"/>
                </a:highlight>
                <a:latin typeface="Times New Roman" panose="02020603050405020304" pitchFamily="18" charset="0"/>
                <a:cs typeface="Times New Roman" panose="02020603050405020304" pitchFamily="18" charset="0"/>
              </a:rPr>
              <a:t>good</a:t>
            </a:r>
            <a:r>
              <a:rPr lang="en-US" dirty="0">
                <a:latin typeface="Times New Roman" panose="02020603050405020304" pitchFamily="18" charset="0"/>
                <a:cs typeface="Times New Roman" panose="02020603050405020304" pitchFamily="18" charset="0"/>
              </a:rPr>
              <a:t> actor.</a:t>
            </a:r>
          </a:p>
          <a:p>
            <a:r>
              <a:rPr lang="en-US" dirty="0">
                <a:latin typeface="Times New Roman" panose="02020603050405020304" pitchFamily="18" charset="0"/>
                <a:cs typeface="Times New Roman" panose="02020603050405020304" pitchFamily="18" charset="0"/>
              </a:rPr>
              <a:t>       Brad Pitt acts </a:t>
            </a:r>
            <a:r>
              <a:rPr lang="en-US" dirty="0">
                <a:highlight>
                  <a:srgbClr val="FF00FF"/>
                </a:highlight>
                <a:latin typeface="Times New Roman" panose="02020603050405020304" pitchFamily="18" charset="0"/>
                <a:cs typeface="Times New Roman" panose="02020603050405020304" pitchFamily="18" charset="0"/>
              </a:rPr>
              <a:t>well</a:t>
            </a:r>
            <a:r>
              <a:rPr lang="en-US"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       They run </a:t>
            </a:r>
            <a:r>
              <a:rPr lang="en-US" dirty="0">
                <a:highlight>
                  <a:srgbClr val="FF00FF"/>
                </a:highlight>
                <a:latin typeface="Times New Roman" panose="02020603050405020304" pitchFamily="18" charset="0"/>
                <a:cs typeface="Times New Roman" panose="02020603050405020304" pitchFamily="18" charset="0"/>
              </a:rPr>
              <a:t>fast</a:t>
            </a:r>
            <a:r>
              <a:rPr lang="en-US"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        He doesn’t work </a:t>
            </a:r>
            <a:r>
              <a:rPr lang="en-US" dirty="0">
                <a:highlight>
                  <a:srgbClr val="FF00FF"/>
                </a:highlight>
                <a:latin typeface="Times New Roman" panose="02020603050405020304" pitchFamily="18" charset="0"/>
                <a:cs typeface="Times New Roman" panose="02020603050405020304" pitchFamily="18" charset="0"/>
              </a:rPr>
              <a:t>hard</a:t>
            </a:r>
            <a:r>
              <a:rPr lang="en-US" dirty="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p:txBody>
      </p:sp>
      <p:pic>
        <p:nvPicPr>
          <p:cNvPr id="4" name="Picture 3" descr="A logo of a university&#10;&#10;Description automatically generated">
            <a:extLst>
              <a:ext uri="{FF2B5EF4-FFF2-40B4-BE49-F238E27FC236}">
                <a16:creationId xmlns:a16="http://schemas.microsoft.com/office/drawing/2014/main" id="{C12A5B71-CFA1-7694-C050-6A9B58ED2D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374920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A1D5EDE-1330-F3C2-4929-C03EC263903A}"/>
              </a:ext>
            </a:extLst>
          </p:cNvPr>
          <p:cNvPicPr>
            <a:picLocks noChangeAspect="1"/>
          </p:cNvPicPr>
          <p:nvPr/>
        </p:nvPicPr>
        <p:blipFill>
          <a:blip r:embed="rId2"/>
          <a:stretch>
            <a:fillRect/>
          </a:stretch>
        </p:blipFill>
        <p:spPr>
          <a:xfrm>
            <a:off x="1245704" y="1494713"/>
            <a:ext cx="7553739" cy="3393869"/>
          </a:xfrm>
          <a:prstGeom prst="rect">
            <a:avLst/>
          </a:prstGeom>
        </p:spPr>
      </p:pic>
      <p:pic>
        <p:nvPicPr>
          <p:cNvPr id="3" name="Picture 2" descr="A logo of a university&#10;&#10;Description automatically generated">
            <a:extLst>
              <a:ext uri="{FF2B5EF4-FFF2-40B4-BE49-F238E27FC236}">
                <a16:creationId xmlns:a16="http://schemas.microsoft.com/office/drawing/2014/main" id="{8A67FBBB-DDAB-177B-2E5F-B248996E11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817710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4A7A7-6E68-96FB-B20E-F64D6162AA02}"/>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Can, Could, Will be able to</a:t>
            </a:r>
          </a:p>
        </p:txBody>
      </p:sp>
      <p:sp>
        <p:nvSpPr>
          <p:cNvPr id="3" name="Content Placeholder 2">
            <a:extLst>
              <a:ext uri="{FF2B5EF4-FFF2-40B4-BE49-F238E27FC236}">
                <a16:creationId xmlns:a16="http://schemas.microsoft.com/office/drawing/2014/main" id="{E1840177-5477-D545-B0EE-73EC2ECCBD8D}"/>
              </a:ext>
            </a:extLst>
          </p:cNvPr>
          <p:cNvSpPr>
            <a:spLocks noGrp="1"/>
          </p:cNvSpPr>
          <p:nvPr>
            <p:ph idx="1"/>
          </p:nvPr>
        </p:nvSpPr>
        <p:spPr/>
        <p:txBody>
          <a:bodyPr>
            <a:normAutofit/>
          </a:bodyPr>
          <a:lstStyle/>
          <a:p>
            <a:r>
              <a:rPr lang="en-US" b="1" dirty="0">
                <a:highlight>
                  <a:srgbClr val="FFFF00"/>
                </a:highlight>
                <a:latin typeface="Times New Roman" panose="02020603050405020304" pitchFamily="18" charset="0"/>
                <a:cs typeface="Times New Roman" panose="02020603050405020304" pitchFamily="18" charset="0"/>
              </a:rPr>
              <a:t>Can </a:t>
            </a:r>
            <a:r>
              <a:rPr lang="en-US" b="1" dirty="0">
                <a:latin typeface="Times New Roman" panose="02020603050405020304" pitchFamily="18" charset="0"/>
                <a:cs typeface="Times New Roman" panose="02020603050405020304" pitchFamily="18" charset="0"/>
              </a:rPr>
              <a:t>is use to talk about ability in the </a:t>
            </a:r>
            <a:r>
              <a:rPr lang="en-US" b="1" dirty="0">
                <a:highlight>
                  <a:srgbClr val="FFFF00"/>
                </a:highlight>
                <a:latin typeface="Times New Roman" panose="02020603050405020304" pitchFamily="18" charset="0"/>
                <a:cs typeface="Times New Roman" panose="02020603050405020304" pitchFamily="18" charset="0"/>
              </a:rPr>
              <a:t>present</a:t>
            </a:r>
            <a:r>
              <a:rPr lang="en-US" b="1" dirty="0">
                <a:latin typeface="Times New Roman" panose="02020603050405020304" pitchFamily="18" charset="0"/>
                <a:cs typeface="Times New Roman" panose="02020603050405020304" pitchFamily="18" charset="0"/>
              </a:rPr>
              <a:t> time.</a:t>
            </a:r>
          </a:p>
          <a:p>
            <a:r>
              <a:rPr lang="en-US" b="1" dirty="0">
                <a:highlight>
                  <a:srgbClr val="00FF00"/>
                </a:highlight>
                <a:latin typeface="Times New Roman" panose="02020603050405020304" pitchFamily="18" charset="0"/>
                <a:cs typeface="Times New Roman" panose="02020603050405020304" pitchFamily="18" charset="0"/>
              </a:rPr>
              <a:t>Could</a:t>
            </a:r>
            <a:r>
              <a:rPr lang="en-US" b="1" dirty="0">
                <a:latin typeface="Times New Roman" panose="02020603050405020304" pitchFamily="18" charset="0"/>
                <a:cs typeface="Times New Roman" panose="02020603050405020304" pitchFamily="18" charset="0"/>
              </a:rPr>
              <a:t> is used to talk about ability in the </a:t>
            </a:r>
            <a:r>
              <a:rPr lang="en-US" b="1" dirty="0">
                <a:highlight>
                  <a:srgbClr val="00FF00"/>
                </a:highlight>
                <a:latin typeface="Times New Roman" panose="02020603050405020304" pitchFamily="18" charset="0"/>
                <a:cs typeface="Times New Roman" panose="02020603050405020304" pitchFamily="18" charset="0"/>
              </a:rPr>
              <a:t>past</a:t>
            </a:r>
            <a:r>
              <a:rPr lang="en-US" b="1" dirty="0">
                <a:latin typeface="Times New Roman" panose="02020603050405020304" pitchFamily="18" charset="0"/>
                <a:cs typeface="Times New Roman" panose="02020603050405020304" pitchFamily="18" charset="0"/>
              </a:rPr>
              <a:t>.</a:t>
            </a:r>
          </a:p>
          <a:p>
            <a:r>
              <a:rPr lang="en-US" b="1" dirty="0">
                <a:highlight>
                  <a:srgbClr val="FF00FF"/>
                </a:highlight>
                <a:latin typeface="Times New Roman" panose="02020603050405020304" pitchFamily="18" charset="0"/>
                <a:cs typeface="Times New Roman" panose="02020603050405020304" pitchFamily="18" charset="0"/>
              </a:rPr>
              <a:t>Will be able to </a:t>
            </a:r>
            <a:r>
              <a:rPr lang="en-US" b="1" dirty="0">
                <a:latin typeface="Times New Roman" panose="02020603050405020304" pitchFamily="18" charset="0"/>
                <a:cs typeface="Times New Roman" panose="02020603050405020304" pitchFamily="18" charset="0"/>
              </a:rPr>
              <a:t>is used to talk about ability in the </a:t>
            </a:r>
            <a:r>
              <a:rPr lang="en-US" b="1" dirty="0">
                <a:highlight>
                  <a:srgbClr val="FF00FF"/>
                </a:highlight>
                <a:latin typeface="Times New Roman" panose="02020603050405020304" pitchFamily="18" charset="0"/>
                <a:cs typeface="Times New Roman" panose="02020603050405020304" pitchFamily="18" charset="0"/>
              </a:rPr>
              <a:t>future</a:t>
            </a:r>
            <a:r>
              <a:rPr lang="en-US" b="1" dirty="0">
                <a:latin typeface="Times New Roman" panose="02020603050405020304" pitchFamily="18" charset="0"/>
                <a:cs typeface="Times New Roman" panose="02020603050405020304" pitchFamily="18" charset="0"/>
              </a:rPr>
              <a:t>.</a:t>
            </a:r>
          </a:p>
          <a:p>
            <a:r>
              <a:rPr lang="en-US" b="1" dirty="0">
                <a:latin typeface="Times New Roman" panose="02020603050405020304" pitchFamily="18" charset="0"/>
                <a:cs typeface="Times New Roman" panose="02020603050405020304" pitchFamily="18" charset="0"/>
              </a:rPr>
              <a:t>All forms are followed by </a:t>
            </a:r>
            <a:r>
              <a:rPr lang="en-US" b="1" dirty="0">
                <a:highlight>
                  <a:srgbClr val="00FFFF"/>
                </a:highlight>
                <a:latin typeface="Times New Roman" panose="02020603050405020304" pitchFamily="18" charset="0"/>
                <a:cs typeface="Times New Roman" panose="02020603050405020304" pitchFamily="18" charset="0"/>
              </a:rPr>
              <a:t>verb base</a:t>
            </a:r>
            <a:r>
              <a:rPr lang="en-US" b="1"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He can </a:t>
            </a:r>
            <a:r>
              <a:rPr lang="en-US" dirty="0">
                <a:highlight>
                  <a:srgbClr val="00FFFF"/>
                </a:highlight>
                <a:latin typeface="Times New Roman" panose="02020603050405020304" pitchFamily="18" charset="0"/>
                <a:cs typeface="Times New Roman" panose="02020603050405020304" pitchFamily="18" charset="0"/>
              </a:rPr>
              <a:t>use </a:t>
            </a:r>
            <a:r>
              <a:rPr lang="en-US" dirty="0">
                <a:latin typeface="Times New Roman" panose="02020603050405020304" pitchFamily="18" charset="0"/>
                <a:cs typeface="Times New Roman" panose="02020603050405020304" pitchFamily="18" charset="0"/>
              </a:rPr>
              <a:t>different gadgets.</a:t>
            </a:r>
          </a:p>
          <a:p>
            <a:r>
              <a:rPr lang="en-US" dirty="0">
                <a:latin typeface="Times New Roman" panose="02020603050405020304" pitchFamily="18" charset="0"/>
                <a:cs typeface="Times New Roman" panose="02020603050405020304" pitchFamily="18" charset="0"/>
              </a:rPr>
              <a:t>the athlete will be able to </a:t>
            </a:r>
            <a:r>
              <a:rPr lang="en-US" dirty="0">
                <a:highlight>
                  <a:srgbClr val="00FFFF"/>
                </a:highlight>
                <a:latin typeface="Times New Roman" panose="02020603050405020304" pitchFamily="18" charset="0"/>
                <a:cs typeface="Times New Roman" panose="02020603050405020304" pitchFamily="18" charset="0"/>
              </a:rPr>
              <a:t>compete</a:t>
            </a:r>
            <a:r>
              <a:rPr lang="en-US" dirty="0">
                <a:latin typeface="Times New Roman" panose="02020603050405020304" pitchFamily="18" charset="0"/>
                <a:cs typeface="Times New Roman" panose="02020603050405020304" pitchFamily="18" charset="0"/>
              </a:rPr>
              <a:t> at an international level.</a:t>
            </a:r>
          </a:p>
          <a:p>
            <a:pPr marL="0" indent="0">
              <a:buNone/>
            </a:pPr>
            <a:endParaRPr lang="en-US" dirty="0">
              <a:latin typeface="Times New Roman" panose="02020603050405020304" pitchFamily="18" charset="0"/>
              <a:cs typeface="Times New Roman" panose="02020603050405020304" pitchFamily="18" charset="0"/>
            </a:endParaRPr>
          </a:p>
        </p:txBody>
      </p:sp>
      <p:pic>
        <p:nvPicPr>
          <p:cNvPr id="4" name="Picture 3" descr="A logo of a university&#10;&#10;Description automatically generated">
            <a:extLst>
              <a:ext uri="{FF2B5EF4-FFF2-40B4-BE49-F238E27FC236}">
                <a16:creationId xmlns:a16="http://schemas.microsoft.com/office/drawing/2014/main" id="{C516A64C-2ED5-E523-66C1-591C99F720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21690370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D4630-480C-69A1-5161-9E2587502029}"/>
              </a:ext>
            </a:extLst>
          </p:cNvPr>
          <p:cNvSpPr>
            <a:spLocks noGrp="1"/>
          </p:cNvSpPr>
          <p:nvPr>
            <p:ph type="title" idx="4294967295"/>
          </p:nvPr>
        </p:nvSpPr>
        <p:spPr>
          <a:xfrm>
            <a:off x="2871510" y="770628"/>
            <a:ext cx="6023113" cy="832885"/>
          </a:xfrm>
        </p:spPr>
        <p:txBody>
          <a:bodyPr>
            <a:normAutofit/>
          </a:bodyPr>
          <a:lstStyle/>
          <a:p>
            <a:r>
              <a:rPr lang="en-US" dirty="0">
                <a:latin typeface="Times New Roman" panose="02020603050405020304" pitchFamily="18" charset="0"/>
                <a:cs typeface="Times New Roman" panose="02020603050405020304" pitchFamily="18" charset="0"/>
              </a:rPr>
              <a:t>Negative form</a:t>
            </a:r>
          </a:p>
        </p:txBody>
      </p:sp>
      <p:sp>
        <p:nvSpPr>
          <p:cNvPr id="3" name="Content Placeholder 2">
            <a:extLst>
              <a:ext uri="{FF2B5EF4-FFF2-40B4-BE49-F238E27FC236}">
                <a16:creationId xmlns:a16="http://schemas.microsoft.com/office/drawing/2014/main" id="{F8044320-3763-FAA2-715F-DC2DF623F342}"/>
              </a:ext>
            </a:extLst>
          </p:cNvPr>
          <p:cNvSpPr>
            <a:spLocks noGrp="1"/>
          </p:cNvSpPr>
          <p:nvPr>
            <p:ph idx="4294967295"/>
          </p:nvPr>
        </p:nvSpPr>
        <p:spPr>
          <a:xfrm>
            <a:off x="5923722" y="1770061"/>
            <a:ext cx="5488815" cy="3885935"/>
          </a:xfrm>
          <a:solidFill>
            <a:schemeClr val="accent1">
              <a:lumMod val="60000"/>
              <a:lumOff val="40000"/>
            </a:schemeClr>
          </a:solidFill>
        </p:spPr>
        <p:txBody>
          <a:bodyPr>
            <a:normAutofit fontScale="85000" lnSpcReduction="20000"/>
          </a:bodyPr>
          <a:lstStyle/>
          <a:p>
            <a:pPr>
              <a:lnSpc>
                <a:spcPct val="200000"/>
              </a:lnSpc>
            </a:pPr>
            <a:r>
              <a:rPr lang="en-US" dirty="0">
                <a:latin typeface="Times New Roman" panose="02020603050405020304" pitchFamily="18" charset="0"/>
                <a:cs typeface="Times New Roman" panose="02020603050405020304" pitchFamily="18" charset="0"/>
              </a:rPr>
              <a:t>He cannot understand you without being with an interpreter.</a:t>
            </a:r>
          </a:p>
          <a:p>
            <a:pPr>
              <a:lnSpc>
                <a:spcPct val="200000"/>
              </a:lnSpc>
            </a:pPr>
            <a:r>
              <a:rPr lang="en-US" dirty="0">
                <a:latin typeface="Times New Roman" panose="02020603050405020304" pitchFamily="18" charset="0"/>
                <a:cs typeface="Times New Roman" panose="02020603050405020304" pitchFamily="18" charset="0"/>
              </a:rPr>
              <a:t>They couldn’t use buy TV sets when they were first invented.</a:t>
            </a:r>
          </a:p>
          <a:p>
            <a:pPr>
              <a:lnSpc>
                <a:spcPct val="200000"/>
              </a:lnSpc>
            </a:pPr>
            <a:r>
              <a:rPr lang="en-US" dirty="0">
                <a:latin typeface="Times New Roman" panose="02020603050405020304" pitchFamily="18" charset="0"/>
                <a:cs typeface="Times New Roman" panose="02020603050405020304" pitchFamily="18" charset="0"/>
              </a:rPr>
              <a:t>I will not be able to submit my work until they agree on it.</a:t>
            </a:r>
          </a:p>
          <a:p>
            <a:endParaRPr lang="en-US"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0A1679AF-BCC1-0575-DAE2-E5608A621EAF}"/>
              </a:ext>
            </a:extLst>
          </p:cNvPr>
          <p:cNvSpPr txBox="1"/>
          <p:nvPr/>
        </p:nvSpPr>
        <p:spPr>
          <a:xfrm>
            <a:off x="779463" y="1770062"/>
            <a:ext cx="5075583" cy="3885936"/>
          </a:xfrm>
          <a:prstGeom prst="rect">
            <a:avLst/>
          </a:prstGeom>
          <a:solidFill>
            <a:schemeClr val="accent4">
              <a:lumMod val="40000"/>
              <a:lumOff val="60000"/>
            </a:schemeClr>
          </a:solidFill>
        </p:spPr>
        <p:txBody>
          <a:bodyPr wrap="square" rtlCol="0">
            <a:spAutoFit/>
          </a:bodyPr>
          <a:lstStyle/>
          <a:p>
            <a:pPr marL="285750" indent="-285750">
              <a:lnSpc>
                <a:spcPct val="20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To form </a:t>
            </a:r>
            <a:r>
              <a:rPr lang="en-US" dirty="0">
                <a:highlight>
                  <a:srgbClr val="00FF00"/>
                </a:highlight>
                <a:latin typeface="Times New Roman" panose="02020603050405020304" pitchFamily="18" charset="0"/>
                <a:cs typeface="Times New Roman" panose="02020603050405020304" pitchFamily="18" charset="0"/>
              </a:rPr>
              <a:t>negative sentence </a:t>
            </a:r>
            <a:r>
              <a:rPr lang="en-US" dirty="0">
                <a:latin typeface="Times New Roman" panose="02020603050405020304" pitchFamily="18" charset="0"/>
                <a:cs typeface="Times New Roman" panose="02020603050405020304" pitchFamily="18" charset="0"/>
              </a:rPr>
              <a:t>with ( can, could, will be able to), we just add (</a:t>
            </a:r>
            <a:r>
              <a:rPr lang="en-US" dirty="0">
                <a:highlight>
                  <a:srgbClr val="00FF00"/>
                </a:highlight>
                <a:latin typeface="Times New Roman" panose="02020603050405020304" pitchFamily="18" charset="0"/>
                <a:cs typeface="Times New Roman" panose="02020603050405020304" pitchFamily="18" charset="0"/>
              </a:rPr>
              <a:t>not</a:t>
            </a:r>
            <a:r>
              <a:rPr lang="en-US" dirty="0">
                <a:latin typeface="Times New Roman" panose="02020603050405020304" pitchFamily="18" charset="0"/>
                <a:cs typeface="Times New Roman" panose="02020603050405020304" pitchFamily="18" charset="0"/>
              </a:rPr>
              <a:t>) to these modal verbs to change the sentence into negative:</a:t>
            </a:r>
          </a:p>
          <a:p>
            <a:pPr marL="285750" indent="-285750">
              <a:lnSpc>
                <a:spcPct val="20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Can – </a:t>
            </a:r>
            <a:r>
              <a:rPr lang="en-US" b="1" dirty="0">
                <a:latin typeface="Times New Roman" panose="02020603050405020304" pitchFamily="18" charset="0"/>
                <a:cs typeface="Times New Roman" panose="02020603050405020304" pitchFamily="18" charset="0"/>
              </a:rPr>
              <a:t>cannot </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can’t</a:t>
            </a:r>
          </a:p>
          <a:p>
            <a:pPr marL="285750" indent="-285750">
              <a:lnSpc>
                <a:spcPct val="20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Could – </a:t>
            </a:r>
            <a:r>
              <a:rPr lang="en-US" b="1" dirty="0">
                <a:latin typeface="Times New Roman" panose="02020603050405020304" pitchFamily="18" charset="0"/>
                <a:cs typeface="Times New Roman" panose="02020603050405020304" pitchFamily="18" charset="0"/>
              </a:rPr>
              <a:t>couldn’t</a:t>
            </a:r>
            <a:r>
              <a:rPr lang="en-US" dirty="0">
                <a:latin typeface="Times New Roman" panose="02020603050405020304" pitchFamily="18" charset="0"/>
                <a:cs typeface="Times New Roman" panose="02020603050405020304" pitchFamily="18" charset="0"/>
              </a:rPr>
              <a:t> </a:t>
            </a:r>
          </a:p>
          <a:p>
            <a:pPr marL="285750" indent="-285750">
              <a:lnSpc>
                <a:spcPct val="20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Will be able to – </a:t>
            </a:r>
            <a:r>
              <a:rPr lang="en-US" b="1" dirty="0">
                <a:latin typeface="Times New Roman" panose="02020603050405020304" pitchFamily="18" charset="0"/>
                <a:cs typeface="Times New Roman" panose="02020603050405020304" pitchFamily="18" charset="0"/>
              </a:rPr>
              <a:t>will not </a:t>
            </a:r>
            <a:r>
              <a:rPr lang="en-US" dirty="0">
                <a:latin typeface="Times New Roman" panose="02020603050405020304" pitchFamily="18" charset="0"/>
                <a:cs typeface="Times New Roman" panose="02020603050405020304" pitchFamily="18" charset="0"/>
              </a:rPr>
              <a:t>be able to </a:t>
            </a:r>
            <a:r>
              <a:rPr lang="en-US" b="1" dirty="0">
                <a:latin typeface="Times New Roman" panose="02020603050405020304" pitchFamily="18" charset="0"/>
                <a:cs typeface="Times New Roman" panose="02020603050405020304" pitchFamily="18" charset="0"/>
              </a:rPr>
              <a:t>/ won’t </a:t>
            </a:r>
            <a:r>
              <a:rPr lang="en-US" dirty="0">
                <a:latin typeface="Times New Roman" panose="02020603050405020304" pitchFamily="18" charset="0"/>
                <a:cs typeface="Times New Roman" panose="02020603050405020304" pitchFamily="18" charset="0"/>
              </a:rPr>
              <a:t>be able to </a:t>
            </a:r>
          </a:p>
        </p:txBody>
      </p:sp>
      <p:pic>
        <p:nvPicPr>
          <p:cNvPr id="5" name="Picture 4" descr="A logo of a university&#10;&#10;Description automatically generated">
            <a:extLst>
              <a:ext uri="{FF2B5EF4-FFF2-40B4-BE49-F238E27FC236}">
                <a16:creationId xmlns:a16="http://schemas.microsoft.com/office/drawing/2014/main" id="{30A09B04-BE25-14EE-3B54-D5465E2E1D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2115057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0325D-9A0F-2CA8-7295-4DDA7859A0EF}"/>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Questions </a:t>
            </a:r>
          </a:p>
        </p:txBody>
      </p:sp>
      <p:sp>
        <p:nvSpPr>
          <p:cNvPr id="4" name="Text Placeholder 3">
            <a:extLst>
              <a:ext uri="{FF2B5EF4-FFF2-40B4-BE49-F238E27FC236}">
                <a16:creationId xmlns:a16="http://schemas.microsoft.com/office/drawing/2014/main" id="{1F13E539-6B23-E8D9-F944-7DA765D1C753}"/>
              </a:ext>
            </a:extLst>
          </p:cNvPr>
          <p:cNvSpPr>
            <a:spLocks noGrp="1"/>
          </p:cNvSpPr>
          <p:nvPr>
            <p:ph type="body" idx="1"/>
          </p:nvPr>
        </p:nvSpPr>
        <p:spPr/>
        <p:txBody>
          <a:bodyPr/>
          <a:lstStyle/>
          <a:p>
            <a:pPr algn="ctr"/>
            <a:r>
              <a:rPr lang="en-US" b="1" u="sng" dirty="0">
                <a:latin typeface="Times New Roman" panose="02020603050405020304" pitchFamily="18" charset="0"/>
                <a:cs typeface="Times New Roman" panose="02020603050405020304" pitchFamily="18" charset="0"/>
              </a:rPr>
              <a:t>Yes/no Questions </a:t>
            </a:r>
          </a:p>
        </p:txBody>
      </p:sp>
      <p:sp>
        <p:nvSpPr>
          <p:cNvPr id="5" name="Content Placeholder 4">
            <a:extLst>
              <a:ext uri="{FF2B5EF4-FFF2-40B4-BE49-F238E27FC236}">
                <a16:creationId xmlns:a16="http://schemas.microsoft.com/office/drawing/2014/main" id="{1636A4B1-7E80-9CDE-9047-411E2250BF0F}"/>
              </a:ext>
            </a:extLst>
          </p:cNvPr>
          <p:cNvSpPr>
            <a:spLocks noGrp="1"/>
          </p:cNvSpPr>
          <p:nvPr>
            <p:ph sz="half" idx="2"/>
          </p:nvPr>
        </p:nvSpPr>
        <p:spPr>
          <a:xfrm>
            <a:off x="1295400" y="3243262"/>
            <a:ext cx="4718304" cy="3016861"/>
          </a:xfrm>
        </p:spPr>
        <p:txBody>
          <a:bodyPr>
            <a:normAutofit fontScale="92500" lnSpcReduction="20000"/>
          </a:bodyPr>
          <a:lstStyle/>
          <a:p>
            <a:r>
              <a:rPr lang="en-US" dirty="0">
                <a:latin typeface="Times New Roman" panose="02020603050405020304" pitchFamily="18" charset="0"/>
                <a:cs typeface="Times New Roman" panose="02020603050405020304" pitchFamily="18" charset="0"/>
              </a:rPr>
              <a:t>Can </a:t>
            </a:r>
          </a:p>
          <a:p>
            <a:r>
              <a:rPr lang="en-US" dirty="0">
                <a:latin typeface="Times New Roman" panose="02020603050405020304" pitchFamily="18" charset="0"/>
                <a:cs typeface="Times New Roman" panose="02020603050405020304" pitchFamily="18" charset="0"/>
              </a:rPr>
              <a:t>Could </a:t>
            </a:r>
          </a:p>
          <a:p>
            <a:r>
              <a:rPr lang="en-US" dirty="0">
                <a:latin typeface="Times New Roman" panose="02020603050405020304" pitchFamily="18" charset="0"/>
                <a:cs typeface="Times New Roman" panose="02020603050405020304" pitchFamily="18" charset="0"/>
              </a:rPr>
              <a:t>Can you attend the conference?</a:t>
            </a:r>
          </a:p>
          <a:p>
            <a:r>
              <a:rPr lang="en-US" dirty="0">
                <a:latin typeface="Times New Roman" panose="02020603050405020304" pitchFamily="18" charset="0"/>
                <a:cs typeface="Times New Roman" panose="02020603050405020304" pitchFamily="18" charset="0"/>
              </a:rPr>
              <a:t>Could people travel to space in the past?</a:t>
            </a:r>
          </a:p>
          <a:p>
            <a:r>
              <a:rPr lang="en-US" dirty="0">
                <a:latin typeface="Times New Roman" panose="02020603050405020304" pitchFamily="18" charset="0"/>
                <a:cs typeface="Times New Roman" panose="02020603050405020304" pitchFamily="18" charset="0"/>
              </a:rPr>
              <a:t>Will + sub + be able to + </a:t>
            </a:r>
            <a:r>
              <a:rPr lang="en-US" dirty="0" err="1">
                <a:latin typeface="Times New Roman" panose="02020603050405020304" pitchFamily="18" charset="0"/>
                <a:cs typeface="Times New Roman" panose="02020603050405020304" pitchFamily="18" charset="0"/>
              </a:rPr>
              <a:t>v.base</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Will you be able to control everything in the workshop?</a:t>
            </a:r>
          </a:p>
        </p:txBody>
      </p:sp>
      <p:sp>
        <p:nvSpPr>
          <p:cNvPr id="6" name="Text Placeholder 5">
            <a:extLst>
              <a:ext uri="{FF2B5EF4-FFF2-40B4-BE49-F238E27FC236}">
                <a16:creationId xmlns:a16="http://schemas.microsoft.com/office/drawing/2014/main" id="{3280E07C-1A35-4E89-7C55-1190A32FCB40}"/>
              </a:ext>
            </a:extLst>
          </p:cNvPr>
          <p:cNvSpPr>
            <a:spLocks noGrp="1"/>
          </p:cNvSpPr>
          <p:nvPr>
            <p:ph type="body" sz="quarter" idx="3"/>
          </p:nvPr>
        </p:nvSpPr>
        <p:spPr/>
        <p:txBody>
          <a:bodyPr/>
          <a:lstStyle/>
          <a:p>
            <a:pPr algn="ctr"/>
            <a:r>
              <a:rPr lang="en-US" b="1" u="sng" dirty="0" err="1">
                <a:latin typeface="Times New Roman" panose="02020603050405020304" pitchFamily="18" charset="0"/>
                <a:cs typeface="Times New Roman" panose="02020603050405020304" pitchFamily="18" charset="0"/>
              </a:rPr>
              <a:t>Wh</a:t>
            </a:r>
            <a:r>
              <a:rPr lang="en-US" b="1" u="sng" dirty="0">
                <a:latin typeface="Times New Roman" panose="02020603050405020304" pitchFamily="18" charset="0"/>
                <a:cs typeface="Times New Roman" panose="02020603050405020304" pitchFamily="18" charset="0"/>
              </a:rPr>
              <a:t>- Questions </a:t>
            </a:r>
          </a:p>
        </p:txBody>
      </p:sp>
      <p:sp>
        <p:nvSpPr>
          <p:cNvPr id="7" name="Content Placeholder 6">
            <a:extLst>
              <a:ext uri="{FF2B5EF4-FFF2-40B4-BE49-F238E27FC236}">
                <a16:creationId xmlns:a16="http://schemas.microsoft.com/office/drawing/2014/main" id="{07DB3DF0-F2F9-D86B-F268-E598C4279E05}"/>
              </a:ext>
            </a:extLst>
          </p:cNvPr>
          <p:cNvSpPr>
            <a:spLocks noGrp="1"/>
          </p:cNvSpPr>
          <p:nvPr>
            <p:ph sz="quarter" idx="4"/>
          </p:nvPr>
        </p:nvSpPr>
        <p:spPr>
          <a:xfrm>
            <a:off x="6180670" y="3243262"/>
            <a:ext cx="5354838" cy="2890252"/>
          </a:xfrm>
        </p:spPr>
        <p:txBody>
          <a:bodyPr>
            <a:normAutofit fontScale="92500" lnSpcReduction="20000"/>
          </a:bodyPr>
          <a:lstStyle/>
          <a:p>
            <a:r>
              <a:rPr lang="en-US" dirty="0" err="1">
                <a:latin typeface="Times New Roman" panose="02020603050405020304" pitchFamily="18" charset="0"/>
                <a:cs typeface="Times New Roman" panose="02020603050405020304" pitchFamily="18" charset="0"/>
              </a:rPr>
              <a:t>Wh</a:t>
            </a:r>
            <a:r>
              <a:rPr lang="en-US" dirty="0">
                <a:latin typeface="Times New Roman" panose="02020603050405020304" pitchFamily="18" charset="0"/>
                <a:cs typeface="Times New Roman" panose="02020603050405020304" pitchFamily="18" charset="0"/>
              </a:rPr>
              <a:t> + can/could + sub + </a:t>
            </a:r>
            <a:r>
              <a:rPr lang="en-US" dirty="0" err="1">
                <a:latin typeface="Times New Roman" panose="02020603050405020304" pitchFamily="18" charset="0"/>
                <a:cs typeface="Times New Roman" panose="02020603050405020304" pitchFamily="18" charset="0"/>
              </a:rPr>
              <a:t>v.base</a:t>
            </a:r>
            <a:r>
              <a:rPr lang="en-US" dirty="0">
                <a:latin typeface="Times New Roman" panose="02020603050405020304" pitchFamily="18" charset="0"/>
                <a:cs typeface="Times New Roman" panose="02020603050405020304" pitchFamily="18" charset="0"/>
              </a:rPr>
              <a:t> … ?</a:t>
            </a:r>
          </a:p>
          <a:p>
            <a:r>
              <a:rPr lang="en-US" dirty="0">
                <a:latin typeface="Times New Roman" panose="02020603050405020304" pitchFamily="18" charset="0"/>
                <a:cs typeface="Times New Roman" panose="02020603050405020304" pitchFamily="18" charset="0"/>
              </a:rPr>
              <a:t>Can you use any musical instrument?</a:t>
            </a:r>
          </a:p>
          <a:p>
            <a:r>
              <a:rPr lang="en-US" dirty="0">
                <a:latin typeface="Times New Roman" panose="02020603050405020304" pitchFamily="18" charset="0"/>
                <a:cs typeface="Times New Roman" panose="02020603050405020304" pitchFamily="18" charset="0"/>
              </a:rPr>
              <a:t>Could people keep their food fresh without fridges in the past? </a:t>
            </a:r>
          </a:p>
          <a:p>
            <a:r>
              <a:rPr lang="en-US" dirty="0" err="1">
                <a:latin typeface="Times New Roman" panose="02020603050405020304" pitchFamily="18" charset="0"/>
                <a:cs typeface="Times New Roman" panose="02020603050405020304" pitchFamily="18" charset="0"/>
              </a:rPr>
              <a:t>Wh</a:t>
            </a:r>
            <a:r>
              <a:rPr lang="en-US" dirty="0">
                <a:latin typeface="Times New Roman" panose="02020603050405020304" pitchFamily="18" charset="0"/>
                <a:cs typeface="Times New Roman" panose="02020603050405020304" pitchFamily="18" charset="0"/>
              </a:rPr>
              <a:t> + will + sub + be able to + </a:t>
            </a:r>
            <a:r>
              <a:rPr lang="en-US" dirty="0" err="1">
                <a:latin typeface="Times New Roman" panose="02020603050405020304" pitchFamily="18" charset="0"/>
                <a:cs typeface="Times New Roman" panose="02020603050405020304" pitchFamily="18" charset="0"/>
              </a:rPr>
              <a:t>v.base</a:t>
            </a:r>
            <a:r>
              <a:rPr lang="en-US" dirty="0">
                <a:latin typeface="Times New Roman" panose="02020603050405020304" pitchFamily="18" charset="0"/>
                <a:cs typeface="Times New Roman" panose="02020603050405020304" pitchFamily="18" charset="0"/>
              </a:rPr>
              <a:t> … ?</a:t>
            </a:r>
          </a:p>
          <a:p>
            <a:r>
              <a:rPr lang="en-US" dirty="0">
                <a:latin typeface="Times New Roman" panose="02020603050405020304" pitchFamily="18" charset="0"/>
                <a:cs typeface="Times New Roman" panose="02020603050405020304" pitchFamily="18" charset="0"/>
              </a:rPr>
              <a:t>Where will you be able to publish your new article?</a:t>
            </a:r>
          </a:p>
        </p:txBody>
      </p:sp>
      <p:cxnSp>
        <p:nvCxnSpPr>
          <p:cNvPr id="9" name="Straight Connector 8">
            <a:extLst>
              <a:ext uri="{FF2B5EF4-FFF2-40B4-BE49-F238E27FC236}">
                <a16:creationId xmlns:a16="http://schemas.microsoft.com/office/drawing/2014/main" id="{ADABA636-608E-EE1F-1429-74DF0E084D5B}"/>
              </a:ext>
            </a:extLst>
          </p:cNvPr>
          <p:cNvCxnSpPr>
            <a:cxnSpLocks/>
          </p:cNvCxnSpPr>
          <p:nvPr/>
        </p:nvCxnSpPr>
        <p:spPr>
          <a:xfrm>
            <a:off x="2306852" y="3387562"/>
            <a:ext cx="633969" cy="219767"/>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2351C1F-2CFC-73EB-B10B-E73006427BC7}"/>
              </a:ext>
            </a:extLst>
          </p:cNvPr>
          <p:cNvCxnSpPr>
            <a:cxnSpLocks/>
          </p:cNvCxnSpPr>
          <p:nvPr/>
        </p:nvCxnSpPr>
        <p:spPr>
          <a:xfrm flipV="1">
            <a:off x="2348594" y="3672433"/>
            <a:ext cx="592227" cy="184962"/>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CABF83C-3B16-8F04-8BA8-E7B33DB27372}"/>
              </a:ext>
            </a:extLst>
          </p:cNvPr>
          <p:cNvSpPr txBox="1"/>
          <p:nvPr/>
        </p:nvSpPr>
        <p:spPr>
          <a:xfrm>
            <a:off x="2940821" y="3451725"/>
            <a:ext cx="213828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Sub. + V. base … ? </a:t>
            </a:r>
          </a:p>
        </p:txBody>
      </p:sp>
      <p:pic>
        <p:nvPicPr>
          <p:cNvPr id="10" name="Picture 9" descr="A logo of a university&#10;&#10;Description automatically generated">
            <a:extLst>
              <a:ext uri="{FF2B5EF4-FFF2-40B4-BE49-F238E27FC236}">
                <a16:creationId xmlns:a16="http://schemas.microsoft.com/office/drawing/2014/main" id="{67FC5C75-F7D2-D6B0-5608-F9AA56BA11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2327783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639E7F8-13A7-5AB5-E76A-3DD2A100B04E}"/>
              </a:ext>
            </a:extLst>
          </p:cNvPr>
          <p:cNvPicPr>
            <a:picLocks noChangeAspect="1"/>
          </p:cNvPicPr>
          <p:nvPr/>
        </p:nvPicPr>
        <p:blipFill>
          <a:blip r:embed="rId2"/>
          <a:stretch>
            <a:fillRect/>
          </a:stretch>
        </p:blipFill>
        <p:spPr>
          <a:xfrm>
            <a:off x="1212273" y="1235260"/>
            <a:ext cx="9971542" cy="4387479"/>
          </a:xfrm>
          <a:prstGeom prst="rect">
            <a:avLst/>
          </a:prstGeom>
        </p:spPr>
      </p:pic>
      <p:pic>
        <p:nvPicPr>
          <p:cNvPr id="3" name="Picture 2" descr="A logo of a university&#10;&#10;Description automatically generated">
            <a:extLst>
              <a:ext uri="{FF2B5EF4-FFF2-40B4-BE49-F238E27FC236}">
                <a16:creationId xmlns:a16="http://schemas.microsoft.com/office/drawing/2014/main" id="{16D4078F-564A-0C29-04B2-2B91087AD6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11884582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1D44D1D-5F4B-B23E-1A3D-BA5494D50609}"/>
              </a:ext>
            </a:extLst>
          </p:cNvPr>
          <p:cNvPicPr>
            <a:picLocks noChangeAspect="1"/>
          </p:cNvPicPr>
          <p:nvPr/>
        </p:nvPicPr>
        <p:blipFill>
          <a:blip r:embed="rId2"/>
          <a:stretch>
            <a:fillRect/>
          </a:stretch>
        </p:blipFill>
        <p:spPr>
          <a:xfrm>
            <a:off x="1277815" y="978900"/>
            <a:ext cx="9636369" cy="5102520"/>
          </a:xfrm>
          <a:prstGeom prst="rect">
            <a:avLst/>
          </a:prstGeom>
        </p:spPr>
      </p:pic>
      <p:pic>
        <p:nvPicPr>
          <p:cNvPr id="3" name="Picture 2" descr="A logo of a university&#10;&#10;Description automatically generated">
            <a:extLst>
              <a:ext uri="{FF2B5EF4-FFF2-40B4-BE49-F238E27FC236}">
                <a16:creationId xmlns:a16="http://schemas.microsoft.com/office/drawing/2014/main" id="{97207033-E7E9-3758-C638-1000761379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9841677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C75E9A8-9FB0-8394-D5AC-DBC1283D8DAD}"/>
              </a:ext>
            </a:extLst>
          </p:cNvPr>
          <p:cNvPicPr>
            <a:picLocks noChangeAspect="1"/>
          </p:cNvPicPr>
          <p:nvPr/>
        </p:nvPicPr>
        <p:blipFill>
          <a:blip r:embed="rId2"/>
          <a:stretch>
            <a:fillRect/>
          </a:stretch>
        </p:blipFill>
        <p:spPr>
          <a:xfrm>
            <a:off x="957116" y="754966"/>
            <a:ext cx="8153400" cy="762000"/>
          </a:xfrm>
          <a:prstGeom prst="rect">
            <a:avLst/>
          </a:prstGeom>
        </p:spPr>
      </p:pic>
      <p:pic>
        <p:nvPicPr>
          <p:cNvPr id="7" name="Picture 6">
            <a:extLst>
              <a:ext uri="{FF2B5EF4-FFF2-40B4-BE49-F238E27FC236}">
                <a16:creationId xmlns:a16="http://schemas.microsoft.com/office/drawing/2014/main" id="{13AE8DAB-E766-CDA5-0B2C-B27599503E55}"/>
              </a:ext>
            </a:extLst>
          </p:cNvPr>
          <p:cNvPicPr>
            <a:picLocks noChangeAspect="1"/>
          </p:cNvPicPr>
          <p:nvPr/>
        </p:nvPicPr>
        <p:blipFill>
          <a:blip r:embed="rId3"/>
          <a:stretch>
            <a:fillRect/>
          </a:stretch>
        </p:blipFill>
        <p:spPr>
          <a:xfrm>
            <a:off x="957116" y="1516966"/>
            <a:ext cx="8153400" cy="4705350"/>
          </a:xfrm>
          <a:prstGeom prst="rect">
            <a:avLst/>
          </a:prstGeom>
        </p:spPr>
      </p:pic>
      <p:pic>
        <p:nvPicPr>
          <p:cNvPr id="4" name="Picture 3" descr="A logo of a university&#10;&#10;Description automatically generated">
            <a:extLst>
              <a:ext uri="{FF2B5EF4-FFF2-40B4-BE49-F238E27FC236}">
                <a16:creationId xmlns:a16="http://schemas.microsoft.com/office/drawing/2014/main" id="{8254366C-E35A-5DA2-3F33-FB49931000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14326025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E8A7AA0-35FA-250D-0723-38CC362DB28C}"/>
              </a:ext>
            </a:extLst>
          </p:cNvPr>
          <p:cNvPicPr>
            <a:picLocks noChangeAspect="1"/>
          </p:cNvPicPr>
          <p:nvPr/>
        </p:nvPicPr>
        <p:blipFill>
          <a:blip r:embed="rId2"/>
          <a:stretch>
            <a:fillRect/>
          </a:stretch>
        </p:blipFill>
        <p:spPr>
          <a:xfrm>
            <a:off x="842156" y="752108"/>
            <a:ext cx="3657600" cy="1133475"/>
          </a:xfrm>
          <a:prstGeom prst="rect">
            <a:avLst/>
          </a:prstGeom>
        </p:spPr>
      </p:pic>
      <p:pic>
        <p:nvPicPr>
          <p:cNvPr id="7" name="Picture 6">
            <a:extLst>
              <a:ext uri="{FF2B5EF4-FFF2-40B4-BE49-F238E27FC236}">
                <a16:creationId xmlns:a16="http://schemas.microsoft.com/office/drawing/2014/main" id="{91013A74-DE1E-AA77-5AC4-799AB8447B47}"/>
              </a:ext>
            </a:extLst>
          </p:cNvPr>
          <p:cNvPicPr>
            <a:picLocks noChangeAspect="1"/>
          </p:cNvPicPr>
          <p:nvPr/>
        </p:nvPicPr>
        <p:blipFill>
          <a:blip r:embed="rId3"/>
          <a:stretch>
            <a:fillRect/>
          </a:stretch>
        </p:blipFill>
        <p:spPr>
          <a:xfrm>
            <a:off x="842156" y="1885583"/>
            <a:ext cx="3657600" cy="1000125"/>
          </a:xfrm>
          <a:prstGeom prst="rect">
            <a:avLst/>
          </a:prstGeom>
        </p:spPr>
      </p:pic>
      <p:pic>
        <p:nvPicPr>
          <p:cNvPr id="9" name="Picture 8">
            <a:extLst>
              <a:ext uri="{FF2B5EF4-FFF2-40B4-BE49-F238E27FC236}">
                <a16:creationId xmlns:a16="http://schemas.microsoft.com/office/drawing/2014/main" id="{0F2DCD05-36E9-0F66-EF05-64506D11760B}"/>
              </a:ext>
            </a:extLst>
          </p:cNvPr>
          <p:cNvPicPr>
            <a:picLocks noChangeAspect="1"/>
          </p:cNvPicPr>
          <p:nvPr/>
        </p:nvPicPr>
        <p:blipFill>
          <a:blip r:embed="rId4"/>
          <a:stretch>
            <a:fillRect/>
          </a:stretch>
        </p:blipFill>
        <p:spPr>
          <a:xfrm>
            <a:off x="876959" y="2885708"/>
            <a:ext cx="4867275" cy="2657475"/>
          </a:xfrm>
          <a:prstGeom prst="rect">
            <a:avLst/>
          </a:prstGeom>
        </p:spPr>
      </p:pic>
      <p:pic>
        <p:nvPicPr>
          <p:cNvPr id="6" name="Picture 5" descr="A logo of a university&#10;&#10;Description automatically generated">
            <a:extLst>
              <a:ext uri="{FF2B5EF4-FFF2-40B4-BE49-F238E27FC236}">
                <a16:creationId xmlns:a16="http://schemas.microsoft.com/office/drawing/2014/main" id="{5250BF24-5CF3-8682-0207-16F56AF599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10042374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6C0AD1-ED5F-AF46-DC67-6E748995C961}"/>
              </a:ext>
            </a:extLst>
          </p:cNvPr>
          <p:cNvPicPr>
            <a:picLocks noChangeAspect="1"/>
          </p:cNvPicPr>
          <p:nvPr/>
        </p:nvPicPr>
        <p:blipFill>
          <a:blip r:embed="rId2"/>
          <a:stretch>
            <a:fillRect/>
          </a:stretch>
        </p:blipFill>
        <p:spPr>
          <a:xfrm>
            <a:off x="798049" y="705949"/>
            <a:ext cx="7810500" cy="2723052"/>
          </a:xfrm>
          <a:prstGeom prst="rect">
            <a:avLst/>
          </a:prstGeom>
        </p:spPr>
      </p:pic>
      <p:pic>
        <p:nvPicPr>
          <p:cNvPr id="7" name="Picture 6">
            <a:extLst>
              <a:ext uri="{FF2B5EF4-FFF2-40B4-BE49-F238E27FC236}">
                <a16:creationId xmlns:a16="http://schemas.microsoft.com/office/drawing/2014/main" id="{B067A368-AD31-7BC2-87B5-06C30BD4C20E}"/>
              </a:ext>
            </a:extLst>
          </p:cNvPr>
          <p:cNvPicPr>
            <a:picLocks noChangeAspect="1"/>
          </p:cNvPicPr>
          <p:nvPr/>
        </p:nvPicPr>
        <p:blipFill>
          <a:blip r:embed="rId3"/>
          <a:stretch>
            <a:fillRect/>
          </a:stretch>
        </p:blipFill>
        <p:spPr>
          <a:xfrm>
            <a:off x="798049" y="3429000"/>
            <a:ext cx="7810500" cy="2723051"/>
          </a:xfrm>
          <a:prstGeom prst="rect">
            <a:avLst/>
          </a:prstGeom>
        </p:spPr>
      </p:pic>
      <p:pic>
        <p:nvPicPr>
          <p:cNvPr id="4" name="Picture 3" descr="A logo of a university&#10;&#10;Description automatically generated">
            <a:extLst>
              <a:ext uri="{FF2B5EF4-FFF2-40B4-BE49-F238E27FC236}">
                <a16:creationId xmlns:a16="http://schemas.microsoft.com/office/drawing/2014/main" id="{1F5E05F0-91E9-93D7-3CA0-6A15294898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91846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56BE031-77F3-7A67-0BD2-34E97A24562B}"/>
              </a:ext>
            </a:extLst>
          </p:cNvPr>
          <p:cNvSpPr txBox="1"/>
          <p:nvPr/>
        </p:nvSpPr>
        <p:spPr>
          <a:xfrm>
            <a:off x="861392" y="975219"/>
            <a:ext cx="8428382" cy="5251502"/>
          </a:xfrm>
          <a:prstGeom prst="rect">
            <a:avLst/>
          </a:prstGeom>
          <a:noFill/>
        </p:spPr>
        <p:txBody>
          <a:bodyPr wrap="square">
            <a:spAutoFit/>
          </a:bodyPr>
          <a:lstStyle/>
          <a:p>
            <a:pPr marL="285750" indent="-285750">
              <a:lnSpc>
                <a:spcPct val="150000"/>
              </a:lnSpc>
              <a:buFont typeface="Wingdings" panose="05000000000000000000" pitchFamily="2" charset="2"/>
              <a:buChar char="q"/>
            </a:pPr>
            <a:r>
              <a:rPr lang="en-US" sz="1500" dirty="0">
                <a:latin typeface="Times New Roman" panose="02020603050405020304" pitchFamily="18" charset="0"/>
                <a:cs typeface="Times New Roman" panose="02020603050405020304" pitchFamily="18" charset="0"/>
              </a:rPr>
              <a:t>Vocabulary </a:t>
            </a:r>
          </a:p>
          <a:p>
            <a:pPr marL="285750" indent="-285750">
              <a:lnSpc>
                <a:spcPct val="150000"/>
              </a:lnSpc>
              <a:buFont typeface="Wingdings" panose="05000000000000000000" pitchFamily="2" charset="2"/>
              <a:buChar char="§"/>
            </a:pPr>
            <a:r>
              <a:rPr lang="en-US" sz="1500" dirty="0">
                <a:latin typeface="Times New Roman" panose="02020603050405020304" pitchFamily="18" charset="0"/>
                <a:cs typeface="Times New Roman" panose="02020603050405020304" pitchFamily="18" charset="0"/>
              </a:rPr>
              <a:t>communication</a:t>
            </a:r>
          </a:p>
          <a:p>
            <a:pPr marL="285750" indent="-285750">
              <a:lnSpc>
                <a:spcPct val="150000"/>
              </a:lnSpc>
              <a:buFont typeface="Wingdings" panose="05000000000000000000" pitchFamily="2" charset="2"/>
              <a:buChar char="§"/>
            </a:pPr>
            <a:r>
              <a:rPr lang="en-US" sz="1500" dirty="0">
                <a:latin typeface="Times New Roman" panose="02020603050405020304" pitchFamily="18" charset="0"/>
                <a:cs typeface="Times New Roman" panose="02020603050405020304" pitchFamily="18" charset="0"/>
              </a:rPr>
              <a:t>Communication with words /  communication with body language</a:t>
            </a:r>
          </a:p>
          <a:p>
            <a:pPr marL="285750" indent="-285750">
              <a:lnSpc>
                <a:spcPct val="150000"/>
              </a:lnSpc>
              <a:buFont typeface="Wingdings" panose="05000000000000000000" pitchFamily="2" charset="2"/>
              <a:buChar char="q"/>
            </a:pPr>
            <a:r>
              <a:rPr lang="en-US" sz="1500" dirty="0">
                <a:latin typeface="Times New Roman" panose="02020603050405020304" pitchFamily="18" charset="0"/>
                <a:cs typeface="Times New Roman" panose="02020603050405020304" pitchFamily="18" charset="0"/>
              </a:rPr>
              <a:t>Language in action</a:t>
            </a:r>
          </a:p>
          <a:p>
            <a:pPr marL="285750" indent="-285750">
              <a:lnSpc>
                <a:spcPct val="150000"/>
              </a:lnSpc>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Can, could, will be able to</a:t>
            </a:r>
          </a:p>
          <a:p>
            <a:pPr marL="285750" indent="-285750">
              <a:lnSpc>
                <a:spcPct val="150000"/>
              </a:lnSpc>
              <a:buFont typeface="Wingdings" panose="05000000000000000000" pitchFamily="2" charset="2"/>
              <a:buChar char="q"/>
            </a:pPr>
            <a:r>
              <a:rPr lang="en-US" sz="1500" dirty="0">
                <a:latin typeface="Times New Roman" panose="02020603050405020304" pitchFamily="18" charset="0"/>
                <a:cs typeface="Times New Roman" panose="02020603050405020304" pitchFamily="18" charset="0"/>
              </a:rPr>
              <a:t>Vocabulary </a:t>
            </a:r>
          </a:p>
          <a:p>
            <a:pPr marL="285750" indent="-285750">
              <a:lnSpc>
                <a:spcPct val="150000"/>
              </a:lnSpc>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Collocation with say and tell</a:t>
            </a:r>
          </a:p>
          <a:p>
            <a:pPr marL="285750" indent="-285750">
              <a:lnSpc>
                <a:spcPct val="150000"/>
              </a:lnSpc>
              <a:buFont typeface="Wingdings" panose="05000000000000000000" pitchFamily="2" charset="2"/>
              <a:buChar char="q"/>
            </a:pPr>
            <a:r>
              <a:rPr lang="en-US" sz="1500" dirty="0">
                <a:latin typeface="Times New Roman" panose="02020603050405020304" pitchFamily="18" charset="0"/>
                <a:cs typeface="Times New Roman" panose="02020603050405020304" pitchFamily="18" charset="0"/>
              </a:rPr>
              <a:t>Language in action </a:t>
            </a:r>
          </a:p>
          <a:p>
            <a:pPr marL="285750" indent="-285750">
              <a:lnSpc>
                <a:spcPct val="150000"/>
              </a:lnSpc>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Present perfect with for/since and how long</a:t>
            </a:r>
          </a:p>
          <a:p>
            <a:pPr marL="285750" indent="-285750">
              <a:lnSpc>
                <a:spcPct val="150000"/>
              </a:lnSpc>
              <a:buFont typeface="Wingdings" panose="05000000000000000000" pitchFamily="2" charset="2"/>
              <a:buChar char="q"/>
            </a:pPr>
            <a:r>
              <a:rPr lang="en-US" sz="1500" dirty="0">
                <a:latin typeface="Times New Roman" panose="02020603050405020304" pitchFamily="18" charset="0"/>
                <a:cs typeface="Times New Roman" panose="02020603050405020304" pitchFamily="18" charset="0"/>
              </a:rPr>
              <a:t>Speaking </a:t>
            </a:r>
          </a:p>
          <a:p>
            <a:pPr marL="285750" indent="-285750">
              <a:lnSpc>
                <a:spcPct val="150000"/>
              </a:lnSpc>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Asking for something you need</a:t>
            </a:r>
          </a:p>
          <a:p>
            <a:pPr marL="285750" indent="-285750">
              <a:lnSpc>
                <a:spcPct val="150000"/>
              </a:lnSpc>
              <a:buFont typeface="Wingdings" panose="05000000000000000000" pitchFamily="2" charset="2"/>
              <a:buChar char="q"/>
            </a:pPr>
            <a:r>
              <a:rPr lang="en-US" sz="1500" dirty="0">
                <a:latin typeface="Times New Roman" panose="02020603050405020304" pitchFamily="18" charset="0"/>
                <a:cs typeface="Times New Roman" panose="02020603050405020304" pitchFamily="18" charset="0"/>
              </a:rPr>
              <a:t>Writing </a:t>
            </a:r>
          </a:p>
          <a:p>
            <a:pPr marL="285750" indent="-285750">
              <a:lnSpc>
                <a:spcPct val="150000"/>
              </a:lnSpc>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Writing a listicle.</a:t>
            </a:r>
          </a:p>
          <a:p>
            <a:pPr>
              <a:lnSpc>
                <a:spcPct val="150000"/>
              </a:lnSpc>
              <a:buFont typeface="Wingdings" panose="05000000000000000000" pitchFamily="2" charset="2"/>
              <a:buChar char="q"/>
            </a:pPr>
            <a:r>
              <a:rPr lang="en-US" sz="1500" dirty="0">
                <a:latin typeface="Times New Roman" panose="02020603050405020304" pitchFamily="18" charset="0"/>
                <a:cs typeface="Times New Roman" panose="02020603050405020304" pitchFamily="18" charset="0"/>
              </a:rPr>
              <a:t> Reading</a:t>
            </a:r>
          </a:p>
          <a:p>
            <a:pPr>
              <a:lnSpc>
                <a:spcPct val="150000"/>
              </a:lnSpc>
              <a:buFont typeface="Wingdings" panose="05000000000000000000" pitchFamily="2" charset="2"/>
              <a:buChar char="q"/>
            </a:pPr>
            <a:r>
              <a:rPr lang="en-US" sz="1500" dirty="0">
                <a:latin typeface="Times New Roman" panose="02020603050405020304" pitchFamily="18" charset="0"/>
                <a:cs typeface="Times New Roman" panose="02020603050405020304" pitchFamily="18" charset="0"/>
              </a:rPr>
              <a:t>A magazine article </a:t>
            </a:r>
            <a:endParaRPr lang="en-US" sz="1500" dirty="0"/>
          </a:p>
        </p:txBody>
      </p:sp>
      <p:sp>
        <p:nvSpPr>
          <p:cNvPr id="4" name="TextBox 3">
            <a:extLst>
              <a:ext uri="{FF2B5EF4-FFF2-40B4-BE49-F238E27FC236}">
                <a16:creationId xmlns:a16="http://schemas.microsoft.com/office/drawing/2014/main" id="{E2BE382B-504F-B21E-C362-209E98769F40}"/>
              </a:ext>
            </a:extLst>
          </p:cNvPr>
          <p:cNvSpPr txBox="1"/>
          <p:nvPr/>
        </p:nvSpPr>
        <p:spPr>
          <a:xfrm>
            <a:off x="861392" y="605887"/>
            <a:ext cx="1908312" cy="400110"/>
          </a:xfrm>
          <a:prstGeom prst="rect">
            <a:avLst/>
          </a:prstGeom>
          <a:noFill/>
        </p:spPr>
        <p:txBody>
          <a:bodyPr wrap="square" rtlCol="0">
            <a:spAutoFit/>
          </a:bodyPr>
          <a:lstStyle/>
          <a:p>
            <a:r>
              <a:rPr lang="en-US" sz="2000" b="1" dirty="0"/>
              <a:t>Outline: </a:t>
            </a:r>
          </a:p>
        </p:txBody>
      </p:sp>
      <p:pic>
        <p:nvPicPr>
          <p:cNvPr id="5" name="Picture 4" descr="A logo of a university&#10;&#10;Description automatically generated">
            <a:extLst>
              <a:ext uri="{FF2B5EF4-FFF2-40B4-BE49-F238E27FC236}">
                <a16:creationId xmlns:a16="http://schemas.microsoft.com/office/drawing/2014/main" id="{137DDA37-899F-398A-944A-FF17C8973E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30497816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3C601C-7895-A69C-D025-157E8444A3B8}"/>
              </a:ext>
            </a:extLst>
          </p:cNvPr>
          <p:cNvPicPr>
            <a:picLocks noChangeAspect="1"/>
          </p:cNvPicPr>
          <p:nvPr/>
        </p:nvPicPr>
        <p:blipFill>
          <a:blip r:embed="rId2"/>
          <a:stretch>
            <a:fillRect/>
          </a:stretch>
        </p:blipFill>
        <p:spPr>
          <a:xfrm>
            <a:off x="790429" y="728955"/>
            <a:ext cx="8191500" cy="2183057"/>
          </a:xfrm>
          <a:prstGeom prst="rect">
            <a:avLst/>
          </a:prstGeom>
        </p:spPr>
      </p:pic>
      <p:pic>
        <p:nvPicPr>
          <p:cNvPr id="7" name="Picture 6">
            <a:extLst>
              <a:ext uri="{FF2B5EF4-FFF2-40B4-BE49-F238E27FC236}">
                <a16:creationId xmlns:a16="http://schemas.microsoft.com/office/drawing/2014/main" id="{3E0D1F33-9BB3-61E4-A827-E56F87D1F06D}"/>
              </a:ext>
            </a:extLst>
          </p:cNvPr>
          <p:cNvPicPr>
            <a:picLocks noChangeAspect="1"/>
          </p:cNvPicPr>
          <p:nvPr/>
        </p:nvPicPr>
        <p:blipFill>
          <a:blip r:embed="rId3"/>
          <a:stretch>
            <a:fillRect/>
          </a:stretch>
        </p:blipFill>
        <p:spPr>
          <a:xfrm>
            <a:off x="790429" y="2912012"/>
            <a:ext cx="8172450" cy="3217033"/>
          </a:xfrm>
          <a:prstGeom prst="rect">
            <a:avLst/>
          </a:prstGeom>
        </p:spPr>
      </p:pic>
      <p:pic>
        <p:nvPicPr>
          <p:cNvPr id="4" name="Picture 3" descr="A logo of a university&#10;&#10;Description automatically generated">
            <a:extLst>
              <a:ext uri="{FF2B5EF4-FFF2-40B4-BE49-F238E27FC236}">
                <a16:creationId xmlns:a16="http://schemas.microsoft.com/office/drawing/2014/main" id="{ED5F0ACD-B974-AD3E-ABE5-96B15649A0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31638690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0896050-7A81-0FFB-1D67-AE7CC85B5F3C}"/>
              </a:ext>
            </a:extLst>
          </p:cNvPr>
          <p:cNvPicPr>
            <a:picLocks noChangeAspect="1"/>
          </p:cNvPicPr>
          <p:nvPr/>
        </p:nvPicPr>
        <p:blipFill>
          <a:blip r:embed="rId2"/>
          <a:stretch>
            <a:fillRect/>
          </a:stretch>
        </p:blipFill>
        <p:spPr>
          <a:xfrm>
            <a:off x="891759" y="785665"/>
            <a:ext cx="4162425" cy="1038225"/>
          </a:xfrm>
          <a:prstGeom prst="rect">
            <a:avLst/>
          </a:prstGeom>
        </p:spPr>
      </p:pic>
      <p:pic>
        <p:nvPicPr>
          <p:cNvPr id="7" name="Picture 6">
            <a:extLst>
              <a:ext uri="{FF2B5EF4-FFF2-40B4-BE49-F238E27FC236}">
                <a16:creationId xmlns:a16="http://schemas.microsoft.com/office/drawing/2014/main" id="{267960B9-5958-F0EF-06D8-0EC9175386E4}"/>
              </a:ext>
            </a:extLst>
          </p:cNvPr>
          <p:cNvPicPr>
            <a:picLocks noChangeAspect="1"/>
          </p:cNvPicPr>
          <p:nvPr/>
        </p:nvPicPr>
        <p:blipFill>
          <a:blip r:embed="rId3"/>
          <a:stretch>
            <a:fillRect/>
          </a:stretch>
        </p:blipFill>
        <p:spPr>
          <a:xfrm>
            <a:off x="891759" y="1823890"/>
            <a:ext cx="8534400" cy="2619375"/>
          </a:xfrm>
          <a:prstGeom prst="rect">
            <a:avLst/>
          </a:prstGeom>
        </p:spPr>
      </p:pic>
      <p:sp>
        <p:nvSpPr>
          <p:cNvPr id="8" name="TextBox 7">
            <a:extLst>
              <a:ext uri="{FF2B5EF4-FFF2-40B4-BE49-F238E27FC236}">
                <a16:creationId xmlns:a16="http://schemas.microsoft.com/office/drawing/2014/main" id="{3C4E15C1-3B38-08B0-C18A-04DCFA056A53}"/>
              </a:ext>
            </a:extLst>
          </p:cNvPr>
          <p:cNvSpPr txBox="1"/>
          <p:nvPr/>
        </p:nvSpPr>
        <p:spPr>
          <a:xfrm>
            <a:off x="1305144" y="4149969"/>
            <a:ext cx="7498080" cy="1715213"/>
          </a:xfrm>
          <a:prstGeom prst="rect">
            <a:avLst/>
          </a:prstGeom>
          <a:noFill/>
        </p:spPr>
        <p:txBody>
          <a:bodyPr wrap="square" rtlCol="0">
            <a:spAutoFit/>
          </a:bodyPr>
          <a:lstStyle/>
          <a:p>
            <a:pPr>
              <a:lnSpc>
                <a:spcPct val="150000"/>
              </a:lnSpc>
            </a:pPr>
            <a:r>
              <a:rPr lang="en-US" b="1" dirty="0">
                <a:highlight>
                  <a:srgbClr val="00FF00"/>
                </a:highlight>
                <a:latin typeface="Times New Roman" panose="02020603050405020304" pitchFamily="18" charset="0"/>
                <a:cs typeface="Times New Roman" panose="02020603050405020304" pitchFamily="18" charset="0"/>
              </a:rPr>
              <a:t>For </a:t>
            </a:r>
            <a:r>
              <a:rPr lang="en-US" b="1" dirty="0">
                <a:latin typeface="Times New Roman" panose="02020603050405020304" pitchFamily="18" charset="0"/>
                <a:cs typeface="Times New Roman" panose="02020603050405020304" pitchFamily="18" charset="0"/>
              </a:rPr>
              <a:t>+ a period of time </a:t>
            </a:r>
          </a:p>
          <a:p>
            <a:pPr>
              <a:lnSpc>
                <a:spcPct val="150000"/>
              </a:lnSpc>
            </a:pPr>
            <a:r>
              <a:rPr lang="en-US" dirty="0">
                <a:latin typeface="Times New Roman" panose="02020603050405020304" pitchFamily="18" charset="0"/>
                <a:cs typeface="Times New Roman" panose="02020603050405020304" pitchFamily="18" charset="0"/>
              </a:rPr>
              <a:t>For a year, for two hours, for ages, for a long time</a:t>
            </a:r>
          </a:p>
          <a:p>
            <a:pPr>
              <a:lnSpc>
                <a:spcPct val="150000"/>
              </a:lnSpc>
            </a:pPr>
            <a:r>
              <a:rPr lang="en-US" b="1" dirty="0">
                <a:highlight>
                  <a:srgbClr val="00FFFF"/>
                </a:highlight>
                <a:latin typeface="Times New Roman" panose="02020603050405020304" pitchFamily="18" charset="0"/>
                <a:cs typeface="Times New Roman" panose="02020603050405020304" pitchFamily="18" charset="0"/>
              </a:rPr>
              <a:t>Since</a:t>
            </a:r>
            <a:r>
              <a:rPr lang="en-US" b="1" dirty="0">
                <a:latin typeface="Times New Roman" panose="02020603050405020304" pitchFamily="18" charset="0"/>
                <a:cs typeface="Times New Roman" panose="02020603050405020304" pitchFamily="18" charset="0"/>
              </a:rPr>
              <a:t> + beginning or end of an event</a:t>
            </a:r>
          </a:p>
          <a:p>
            <a:pPr>
              <a:lnSpc>
                <a:spcPct val="150000"/>
              </a:lnSpc>
            </a:pPr>
            <a:r>
              <a:rPr lang="en-US" dirty="0">
                <a:latin typeface="Times New Roman" panose="02020603050405020304" pitchFamily="18" charset="0"/>
                <a:cs typeface="Times New Roman" panose="02020603050405020304" pitchFamily="18" charset="0"/>
              </a:rPr>
              <a:t>Since 1999, since new year eve, since my childhood, since 2 o’clock.</a:t>
            </a:r>
          </a:p>
        </p:txBody>
      </p:sp>
      <p:pic>
        <p:nvPicPr>
          <p:cNvPr id="6" name="Picture 5" descr="A logo of a university&#10;&#10;Description automatically generated">
            <a:extLst>
              <a:ext uri="{FF2B5EF4-FFF2-40B4-BE49-F238E27FC236}">
                <a16:creationId xmlns:a16="http://schemas.microsoft.com/office/drawing/2014/main" id="{4866AFBE-B660-7973-C773-0FB7A6BCA1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24818180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C86C1E7-2990-F10F-1C64-750C6F8C7859}"/>
              </a:ext>
            </a:extLst>
          </p:cNvPr>
          <p:cNvPicPr>
            <a:picLocks noChangeAspect="1"/>
          </p:cNvPicPr>
          <p:nvPr/>
        </p:nvPicPr>
        <p:blipFill>
          <a:blip r:embed="rId2"/>
          <a:stretch>
            <a:fillRect/>
          </a:stretch>
        </p:blipFill>
        <p:spPr>
          <a:xfrm>
            <a:off x="1397665" y="890369"/>
            <a:ext cx="9396669" cy="5077261"/>
          </a:xfrm>
          <a:prstGeom prst="rect">
            <a:avLst/>
          </a:prstGeom>
        </p:spPr>
      </p:pic>
      <p:pic>
        <p:nvPicPr>
          <p:cNvPr id="3" name="Picture 2" descr="A logo of a university&#10;&#10;Description automatically generated">
            <a:extLst>
              <a:ext uri="{FF2B5EF4-FFF2-40B4-BE49-F238E27FC236}">
                <a16:creationId xmlns:a16="http://schemas.microsoft.com/office/drawing/2014/main" id="{3D3D5657-483D-A39D-D8E7-5240B38D1D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15405021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1AD2EB-95A2-015E-D5A7-19445B7D14C4}"/>
              </a:ext>
            </a:extLst>
          </p:cNvPr>
          <p:cNvPicPr>
            <a:picLocks noChangeAspect="1"/>
          </p:cNvPicPr>
          <p:nvPr/>
        </p:nvPicPr>
        <p:blipFill>
          <a:blip r:embed="rId2"/>
          <a:stretch>
            <a:fillRect/>
          </a:stretch>
        </p:blipFill>
        <p:spPr>
          <a:xfrm>
            <a:off x="1097280" y="1006271"/>
            <a:ext cx="9959926" cy="5046354"/>
          </a:xfrm>
          <a:prstGeom prst="rect">
            <a:avLst/>
          </a:prstGeom>
        </p:spPr>
      </p:pic>
      <p:pic>
        <p:nvPicPr>
          <p:cNvPr id="3" name="Picture 2" descr="A logo of a university&#10;&#10;Description automatically generated">
            <a:extLst>
              <a:ext uri="{FF2B5EF4-FFF2-40B4-BE49-F238E27FC236}">
                <a16:creationId xmlns:a16="http://schemas.microsoft.com/office/drawing/2014/main" id="{4E4DF3D4-3313-96AB-A283-DF7EC92255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13047215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EA514C0-6F01-10B4-F594-C2D0D2509D00}"/>
              </a:ext>
            </a:extLst>
          </p:cNvPr>
          <p:cNvPicPr>
            <a:picLocks noChangeAspect="1"/>
          </p:cNvPicPr>
          <p:nvPr/>
        </p:nvPicPr>
        <p:blipFill>
          <a:blip r:embed="rId2"/>
          <a:stretch>
            <a:fillRect/>
          </a:stretch>
        </p:blipFill>
        <p:spPr>
          <a:xfrm>
            <a:off x="833437" y="923118"/>
            <a:ext cx="5038725" cy="847725"/>
          </a:xfrm>
          <a:prstGeom prst="rect">
            <a:avLst/>
          </a:prstGeom>
        </p:spPr>
      </p:pic>
      <p:pic>
        <p:nvPicPr>
          <p:cNvPr id="7" name="Picture 6">
            <a:extLst>
              <a:ext uri="{FF2B5EF4-FFF2-40B4-BE49-F238E27FC236}">
                <a16:creationId xmlns:a16="http://schemas.microsoft.com/office/drawing/2014/main" id="{BA1EDB32-6199-3E84-16CF-327D2A336E5A}"/>
              </a:ext>
            </a:extLst>
          </p:cNvPr>
          <p:cNvPicPr>
            <a:picLocks noChangeAspect="1"/>
          </p:cNvPicPr>
          <p:nvPr/>
        </p:nvPicPr>
        <p:blipFill>
          <a:blip r:embed="rId3"/>
          <a:stretch>
            <a:fillRect/>
          </a:stretch>
        </p:blipFill>
        <p:spPr>
          <a:xfrm>
            <a:off x="833437" y="1795461"/>
            <a:ext cx="8258175" cy="2076450"/>
          </a:xfrm>
          <a:prstGeom prst="rect">
            <a:avLst/>
          </a:prstGeom>
        </p:spPr>
      </p:pic>
      <p:pic>
        <p:nvPicPr>
          <p:cNvPr id="4" name="Picture 3" descr="A logo of a university&#10;&#10;Description automatically generated">
            <a:extLst>
              <a:ext uri="{FF2B5EF4-FFF2-40B4-BE49-F238E27FC236}">
                <a16:creationId xmlns:a16="http://schemas.microsoft.com/office/drawing/2014/main" id="{42C90D02-1613-21AB-802D-34B24F6C0D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13957194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91426C-296C-BA2C-BEFF-25AC51B04EC5}"/>
              </a:ext>
            </a:extLst>
          </p:cNvPr>
          <p:cNvSpPr>
            <a:spLocks noGrp="1"/>
          </p:cNvSpPr>
          <p:nvPr>
            <p:ph sz="half" idx="1"/>
          </p:nvPr>
        </p:nvSpPr>
        <p:spPr>
          <a:solidFill>
            <a:schemeClr val="accent6">
              <a:lumMod val="40000"/>
              <a:lumOff val="60000"/>
            </a:schemeClr>
          </a:solidFill>
        </p:spPr>
        <p:txBody>
          <a:bodyPr>
            <a:normAutofit/>
          </a:bodyPr>
          <a:lstStyle/>
          <a:p>
            <a:r>
              <a:rPr lang="en-US" sz="1800" dirty="0">
                <a:latin typeface="Times New Roman" panose="02020603050405020304" pitchFamily="18" charset="0"/>
                <a:cs typeface="Times New Roman" panose="02020603050405020304" pitchFamily="18" charset="0"/>
              </a:rPr>
              <a:t>Present perfect is used to talk about actions started in the past and still continue in the present time</a:t>
            </a:r>
          </a:p>
          <a:p>
            <a:pPr>
              <a:buFont typeface="Wingdings" panose="05000000000000000000" pitchFamily="2" charset="2"/>
              <a:buChar char="q"/>
            </a:pPr>
            <a:r>
              <a:rPr lang="en-US" sz="1800" dirty="0">
                <a:highlight>
                  <a:srgbClr val="00FF00"/>
                </a:highlight>
                <a:latin typeface="Times New Roman" panose="02020603050405020304" pitchFamily="18" charset="0"/>
                <a:cs typeface="Times New Roman" panose="02020603050405020304" pitchFamily="18" charset="0"/>
              </a:rPr>
              <a:t>I have studied at TIU since December</a:t>
            </a:r>
            <a:r>
              <a:rPr lang="en-US" sz="1800" dirty="0">
                <a:latin typeface="Times New Roman" panose="02020603050405020304" pitchFamily="18" charset="0"/>
                <a:cs typeface="Times New Roman" panose="02020603050405020304" pitchFamily="18" charset="0"/>
              </a:rPr>
              <a:t>. ( the action of studying started in the past and still continuing in the present moment.</a:t>
            </a:r>
          </a:p>
          <a:p>
            <a:r>
              <a:rPr lang="en-US" sz="1800" b="0" i="0" dirty="0">
                <a:solidFill>
                  <a:srgbClr val="000000"/>
                </a:solidFill>
                <a:effectLst/>
                <a:latin typeface="Times New Roman" panose="02020603050405020304" pitchFamily="18" charset="0"/>
                <a:cs typeface="Times New Roman" panose="02020603050405020304" pitchFamily="18" charset="0"/>
              </a:rPr>
              <a:t>We use present perfect for actions in someone’s life ( for a living person’s experience).</a:t>
            </a:r>
          </a:p>
          <a:p>
            <a:pPr>
              <a:buFont typeface="Wingdings" panose="05000000000000000000" pitchFamily="2" charset="2"/>
              <a:buChar char="q"/>
            </a:pPr>
            <a:r>
              <a:rPr lang="en-US" sz="1800" b="0" dirty="0">
                <a:solidFill>
                  <a:srgbClr val="000000"/>
                </a:solidFill>
                <a:effectLst/>
                <a:highlight>
                  <a:srgbClr val="00FF00"/>
                </a:highlight>
                <a:latin typeface="Times New Roman" panose="02020603050405020304" pitchFamily="18" charset="0"/>
                <a:cs typeface="Times New Roman" panose="02020603050405020304" pitchFamily="18" charset="0"/>
              </a:rPr>
              <a:t>Jamie </a:t>
            </a:r>
            <a:r>
              <a:rPr lang="en-US" sz="1800" dirty="0">
                <a:solidFill>
                  <a:srgbClr val="000000"/>
                </a:solidFill>
                <a:effectLst/>
                <a:highlight>
                  <a:srgbClr val="00FF00"/>
                </a:highlight>
                <a:latin typeface="Times New Roman" panose="02020603050405020304" pitchFamily="18" charset="0"/>
                <a:cs typeface="Times New Roman" panose="02020603050405020304" pitchFamily="18" charset="0"/>
              </a:rPr>
              <a:t>has been </a:t>
            </a:r>
            <a:r>
              <a:rPr lang="en-US" sz="1800" b="0" dirty="0">
                <a:solidFill>
                  <a:srgbClr val="000000"/>
                </a:solidFill>
                <a:effectLst/>
                <a:highlight>
                  <a:srgbClr val="00FF00"/>
                </a:highlight>
                <a:latin typeface="Times New Roman" panose="02020603050405020304" pitchFamily="18" charset="0"/>
                <a:cs typeface="Times New Roman" panose="02020603050405020304" pitchFamily="18" charset="0"/>
              </a:rPr>
              <a:t>to Japan five times.</a:t>
            </a:r>
          </a:p>
          <a:p>
            <a:pPr>
              <a:buFont typeface="Wingdings" panose="05000000000000000000" pitchFamily="2" charset="2"/>
              <a:buChar char="q"/>
            </a:pPr>
            <a:endParaRPr lang="en-US" sz="1800" b="0" i="0" dirty="0">
              <a:solidFill>
                <a:srgbClr val="000000"/>
              </a:solidFill>
              <a:effectLst/>
              <a:latin typeface="Times New Roman" panose="02020603050405020304" pitchFamily="18" charset="0"/>
              <a:cs typeface="Times New Roman" panose="02020603050405020304" pitchFamily="18" charset="0"/>
            </a:endParaRPr>
          </a:p>
          <a:p>
            <a:pPr marL="0" indent="0">
              <a:buNone/>
            </a:pPr>
            <a:endParaRPr lang="en-US" sz="1800" dirty="0">
              <a:latin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3348B555-5DCD-FEA3-DB53-334B3D92D1DB}"/>
              </a:ext>
            </a:extLst>
          </p:cNvPr>
          <p:cNvSpPr>
            <a:spLocks noGrp="1"/>
          </p:cNvSpPr>
          <p:nvPr>
            <p:ph sz="half" idx="2"/>
          </p:nvPr>
        </p:nvSpPr>
        <p:spPr>
          <a:solidFill>
            <a:schemeClr val="accent5">
              <a:lumMod val="60000"/>
              <a:lumOff val="40000"/>
            </a:schemeClr>
          </a:solidFill>
        </p:spPr>
        <p:txBody>
          <a:bodyPr/>
          <a:lstStyle/>
          <a:p>
            <a:r>
              <a:rPr lang="en-US" sz="1800" dirty="0">
                <a:latin typeface="Times New Roman" panose="02020603050405020304" pitchFamily="18" charset="0"/>
                <a:cs typeface="Times New Roman" panose="02020603050405020304" pitchFamily="18" charset="0"/>
              </a:rPr>
              <a:t>Past simple is used to talk about actions which are finished in the past.</a:t>
            </a:r>
          </a:p>
          <a:p>
            <a:pPr>
              <a:buFont typeface="Wingdings" panose="05000000000000000000" pitchFamily="2" charset="2"/>
              <a:buChar char="q"/>
            </a:pPr>
            <a:r>
              <a:rPr lang="en-US" sz="1800" dirty="0">
                <a:highlight>
                  <a:srgbClr val="00FFFF"/>
                </a:highlight>
                <a:latin typeface="Times New Roman" panose="02020603050405020304" pitchFamily="18" charset="0"/>
                <a:cs typeface="Times New Roman" panose="02020603050405020304" pitchFamily="18" charset="0"/>
              </a:rPr>
              <a:t>I studied at TIU four years ago</a:t>
            </a:r>
            <a:r>
              <a:rPr lang="en-US" sz="1800" dirty="0">
                <a:latin typeface="Times New Roman" panose="02020603050405020304" pitchFamily="18" charset="0"/>
                <a:cs typeface="Times New Roman" panose="02020603050405020304" pitchFamily="18" charset="0"/>
              </a:rPr>
              <a:t>. ( the action of studying happened and finished in the past)</a:t>
            </a:r>
          </a:p>
          <a:p>
            <a:r>
              <a:rPr lang="en-US" sz="1800" b="0" i="0" dirty="0">
                <a:solidFill>
                  <a:srgbClr val="000000"/>
                </a:solidFill>
                <a:effectLst/>
                <a:latin typeface="Times New Roman" panose="02020603050405020304" pitchFamily="18" charset="0"/>
                <a:cs typeface="Times New Roman" panose="02020603050405020304" pitchFamily="18" charset="0"/>
              </a:rPr>
              <a:t>Past simple is used for a finished action in someone’s life ( the person is dead)</a:t>
            </a:r>
          </a:p>
          <a:p>
            <a:pPr>
              <a:buFont typeface="Wingdings" panose="05000000000000000000" pitchFamily="2" charset="2"/>
              <a:buChar char="q"/>
            </a:pPr>
            <a:r>
              <a:rPr lang="en-US" sz="1800" dirty="0">
                <a:solidFill>
                  <a:srgbClr val="000000"/>
                </a:solidFill>
                <a:highlight>
                  <a:srgbClr val="00FFFF"/>
                </a:highlight>
                <a:latin typeface="Times New Roman" panose="02020603050405020304" pitchFamily="18" charset="0"/>
                <a:cs typeface="Times New Roman" panose="02020603050405020304" pitchFamily="18" charset="0"/>
              </a:rPr>
              <a:t>Her great grandfather went to Japan three times.</a:t>
            </a:r>
          </a:p>
          <a:p>
            <a:pPr>
              <a:buFont typeface="Wingdings" panose="05000000000000000000" pitchFamily="2" charset="2"/>
              <a:buChar char="q"/>
            </a:pPr>
            <a:endParaRPr lang="en-US" sz="1800" b="0" i="0" dirty="0">
              <a:solidFill>
                <a:srgbClr val="000000"/>
              </a:solidFill>
              <a:effectLst/>
              <a:latin typeface="Times New Roman" panose="02020603050405020304" pitchFamily="18" charset="0"/>
              <a:cs typeface="Times New Roman" panose="02020603050405020304" pitchFamily="18" charset="0"/>
            </a:endParaRPr>
          </a:p>
          <a:p>
            <a:pPr marL="0" indent="0">
              <a:buNone/>
            </a:pPr>
            <a:endParaRPr lang="en-US" sz="1800" dirty="0">
              <a:latin typeface="Times New Roman" panose="02020603050405020304" pitchFamily="18"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id="{576036AD-A3E9-EC09-5630-0282483BBBBA}"/>
              </a:ext>
            </a:extLst>
          </p:cNvPr>
          <p:cNvSpPr/>
          <p:nvPr/>
        </p:nvSpPr>
        <p:spPr>
          <a:xfrm>
            <a:off x="6387548" y="1060174"/>
            <a:ext cx="4134677" cy="993913"/>
          </a:xfrm>
          <a:prstGeom prst="roundRect">
            <a:avLst/>
          </a:prstGeom>
          <a:solidFill>
            <a:schemeClr val="accent5">
              <a:lumMod val="60000"/>
              <a:lumOff val="4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b="1" dirty="0">
                <a:latin typeface="Times New Roman" panose="02020603050405020304" pitchFamily="18" charset="0"/>
                <a:cs typeface="Times New Roman" panose="02020603050405020304" pitchFamily="18" charset="0"/>
              </a:rPr>
              <a:t>Past simple</a:t>
            </a:r>
          </a:p>
        </p:txBody>
      </p:sp>
      <p:sp>
        <p:nvSpPr>
          <p:cNvPr id="9" name="Rectangle: Rounded Corners 8">
            <a:extLst>
              <a:ext uri="{FF2B5EF4-FFF2-40B4-BE49-F238E27FC236}">
                <a16:creationId xmlns:a16="http://schemas.microsoft.com/office/drawing/2014/main" id="{E4BF87D3-8493-936B-A704-DC89F4B0B5F0}"/>
              </a:ext>
            </a:extLst>
          </p:cNvPr>
          <p:cNvSpPr/>
          <p:nvPr/>
        </p:nvSpPr>
        <p:spPr>
          <a:xfrm>
            <a:off x="1451114" y="1060174"/>
            <a:ext cx="4134677" cy="993913"/>
          </a:xfrm>
          <a:prstGeom prst="roundRect">
            <a:avLst/>
          </a:prstGeom>
          <a:solidFill>
            <a:schemeClr val="accent6">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Present perfect</a:t>
            </a:r>
          </a:p>
        </p:txBody>
      </p:sp>
      <p:pic>
        <p:nvPicPr>
          <p:cNvPr id="6" name="Picture 5" descr="A logo of a university&#10;&#10;Description automatically generated">
            <a:extLst>
              <a:ext uri="{FF2B5EF4-FFF2-40B4-BE49-F238E27FC236}">
                <a16:creationId xmlns:a16="http://schemas.microsoft.com/office/drawing/2014/main" id="{2D3F6CB4-C82C-DEFE-0A1D-C04A02066D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29601297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CABB87E-EFA1-CACE-AF7D-FA5C2B3421CF}"/>
              </a:ext>
            </a:extLst>
          </p:cNvPr>
          <p:cNvPicPr>
            <a:picLocks noChangeAspect="1"/>
          </p:cNvPicPr>
          <p:nvPr/>
        </p:nvPicPr>
        <p:blipFill>
          <a:blip r:embed="rId2"/>
          <a:stretch>
            <a:fillRect/>
          </a:stretch>
        </p:blipFill>
        <p:spPr>
          <a:xfrm>
            <a:off x="1327785" y="775408"/>
            <a:ext cx="8439150" cy="2924395"/>
          </a:xfrm>
          <a:prstGeom prst="rect">
            <a:avLst/>
          </a:prstGeom>
        </p:spPr>
      </p:pic>
      <p:pic>
        <p:nvPicPr>
          <p:cNvPr id="7" name="Picture 6">
            <a:extLst>
              <a:ext uri="{FF2B5EF4-FFF2-40B4-BE49-F238E27FC236}">
                <a16:creationId xmlns:a16="http://schemas.microsoft.com/office/drawing/2014/main" id="{FE401D05-C5F0-5517-9AB1-AC4B24DA09A6}"/>
              </a:ext>
            </a:extLst>
          </p:cNvPr>
          <p:cNvPicPr>
            <a:picLocks noChangeAspect="1"/>
          </p:cNvPicPr>
          <p:nvPr/>
        </p:nvPicPr>
        <p:blipFill>
          <a:blip r:embed="rId3"/>
          <a:stretch>
            <a:fillRect/>
          </a:stretch>
        </p:blipFill>
        <p:spPr>
          <a:xfrm>
            <a:off x="1327785" y="3699803"/>
            <a:ext cx="8439150" cy="2382789"/>
          </a:xfrm>
          <a:prstGeom prst="rect">
            <a:avLst/>
          </a:prstGeom>
        </p:spPr>
      </p:pic>
      <p:pic>
        <p:nvPicPr>
          <p:cNvPr id="4" name="Picture 3" descr="A logo of a university&#10;&#10;Description automatically generated">
            <a:extLst>
              <a:ext uri="{FF2B5EF4-FFF2-40B4-BE49-F238E27FC236}">
                <a16:creationId xmlns:a16="http://schemas.microsoft.com/office/drawing/2014/main" id="{1AD3DB7B-071D-AC79-4FDB-7C23222F5E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11819001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4E3C62-5DAB-A5C3-F9A7-AB3459F61591}"/>
              </a:ext>
            </a:extLst>
          </p:cNvPr>
          <p:cNvPicPr>
            <a:picLocks noChangeAspect="1"/>
          </p:cNvPicPr>
          <p:nvPr/>
        </p:nvPicPr>
        <p:blipFill>
          <a:blip r:embed="rId2"/>
          <a:stretch>
            <a:fillRect/>
          </a:stretch>
        </p:blipFill>
        <p:spPr>
          <a:xfrm>
            <a:off x="1221883" y="1205800"/>
            <a:ext cx="9748233" cy="4243746"/>
          </a:xfrm>
          <a:prstGeom prst="rect">
            <a:avLst/>
          </a:prstGeom>
        </p:spPr>
      </p:pic>
      <p:pic>
        <p:nvPicPr>
          <p:cNvPr id="3" name="Picture 2" descr="A logo of a university&#10;&#10;Description automatically generated">
            <a:extLst>
              <a:ext uri="{FF2B5EF4-FFF2-40B4-BE49-F238E27FC236}">
                <a16:creationId xmlns:a16="http://schemas.microsoft.com/office/drawing/2014/main" id="{66B51E81-35DF-753F-968B-CABFA12F1D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11763098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9DC8DF-6B1F-6E3F-1B53-49FCA07ED9C5}"/>
              </a:ext>
            </a:extLst>
          </p:cNvPr>
          <p:cNvPicPr>
            <a:picLocks noChangeAspect="1"/>
          </p:cNvPicPr>
          <p:nvPr/>
        </p:nvPicPr>
        <p:blipFill>
          <a:blip r:embed="rId2"/>
          <a:stretch>
            <a:fillRect/>
          </a:stretch>
        </p:blipFill>
        <p:spPr>
          <a:xfrm>
            <a:off x="877765" y="732618"/>
            <a:ext cx="3543300" cy="1228725"/>
          </a:xfrm>
          <a:prstGeom prst="rect">
            <a:avLst/>
          </a:prstGeom>
        </p:spPr>
      </p:pic>
      <p:pic>
        <p:nvPicPr>
          <p:cNvPr id="7" name="Picture 6">
            <a:extLst>
              <a:ext uri="{FF2B5EF4-FFF2-40B4-BE49-F238E27FC236}">
                <a16:creationId xmlns:a16="http://schemas.microsoft.com/office/drawing/2014/main" id="{E9E61DFE-2D16-D08F-461C-3F2925B927DF}"/>
              </a:ext>
            </a:extLst>
          </p:cNvPr>
          <p:cNvPicPr>
            <a:picLocks noChangeAspect="1"/>
          </p:cNvPicPr>
          <p:nvPr/>
        </p:nvPicPr>
        <p:blipFill>
          <a:blip r:embed="rId3"/>
          <a:stretch>
            <a:fillRect/>
          </a:stretch>
        </p:blipFill>
        <p:spPr>
          <a:xfrm>
            <a:off x="877765" y="1518578"/>
            <a:ext cx="7924800" cy="2076450"/>
          </a:xfrm>
          <a:prstGeom prst="rect">
            <a:avLst/>
          </a:prstGeom>
        </p:spPr>
      </p:pic>
      <p:pic>
        <p:nvPicPr>
          <p:cNvPr id="4" name="Picture 3" descr="A logo of a university&#10;&#10;Description automatically generated">
            <a:extLst>
              <a:ext uri="{FF2B5EF4-FFF2-40B4-BE49-F238E27FC236}">
                <a16:creationId xmlns:a16="http://schemas.microsoft.com/office/drawing/2014/main" id="{2C33A06A-C9D4-1C2A-B072-CBF10E2111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5988770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6338053-AB93-27BE-6714-BDE6518A398B}"/>
              </a:ext>
            </a:extLst>
          </p:cNvPr>
          <p:cNvPicPr>
            <a:picLocks noChangeAspect="1"/>
          </p:cNvPicPr>
          <p:nvPr/>
        </p:nvPicPr>
        <p:blipFill>
          <a:blip r:embed="rId2"/>
          <a:stretch>
            <a:fillRect/>
          </a:stretch>
        </p:blipFill>
        <p:spPr>
          <a:xfrm>
            <a:off x="1336431" y="1085850"/>
            <a:ext cx="9523827" cy="4686300"/>
          </a:xfrm>
          <a:prstGeom prst="rect">
            <a:avLst/>
          </a:prstGeom>
        </p:spPr>
      </p:pic>
      <p:pic>
        <p:nvPicPr>
          <p:cNvPr id="3" name="Picture 2" descr="A logo of a university&#10;&#10;Description automatically generated">
            <a:extLst>
              <a:ext uri="{FF2B5EF4-FFF2-40B4-BE49-F238E27FC236}">
                <a16:creationId xmlns:a16="http://schemas.microsoft.com/office/drawing/2014/main" id="{FDF5E473-AB6F-89E2-6DC2-977C0A26B7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482746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D2953D2-40A4-7303-D4A3-A53CF884662B}"/>
              </a:ext>
            </a:extLst>
          </p:cNvPr>
          <p:cNvSpPr txBox="1"/>
          <p:nvPr/>
        </p:nvSpPr>
        <p:spPr>
          <a:xfrm>
            <a:off x="728869" y="556591"/>
            <a:ext cx="10721009" cy="5731697"/>
          </a:xfrm>
          <a:prstGeom prst="rect">
            <a:avLst/>
          </a:prstGeom>
          <a:noFill/>
        </p:spPr>
        <p:txBody>
          <a:bodyPr wrap="square" rtlCol="0">
            <a:spAutoFit/>
          </a:bodyPr>
          <a:lstStyle/>
          <a:p>
            <a:r>
              <a:rPr lang="en-US" b="1" dirty="0"/>
              <a:t>Objectives:</a:t>
            </a:r>
          </a:p>
          <a:p>
            <a:pPr marL="285750" indent="-285750" algn="just">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Understanding the importance of non-verbal communication and how body language complements verbal communication. They will learn to interpret and use appropriate gestures, facial expressions, and posture to enhance the clarity and effectiveness of their message.</a:t>
            </a:r>
            <a:r>
              <a:rPr lang="en-US" dirty="0">
                <a:highlight>
                  <a:srgbClr val="FFFF00"/>
                </a:highlight>
                <a:latin typeface="Times New Roman" panose="02020603050405020304" pitchFamily="18" charset="0"/>
                <a:cs typeface="Times New Roman" panose="02020603050405020304" pitchFamily="18" charset="0"/>
              </a:rPr>
              <a:t> </a:t>
            </a:r>
          </a:p>
          <a:p>
            <a:pPr marL="285750" indent="-285750" algn="just">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Expressing ability, possibility, and future capability using "can," "could," and "will be able to.</a:t>
            </a:r>
          </a:p>
          <a:p>
            <a:pPr marL="285750" indent="-285750" algn="just">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Identifying and using common collocations with the verbs "tell" and "say," distinguishing between their proper usage in different contexts (e.g., "tell a story" vs. "say something").</a:t>
            </a:r>
          </a:p>
          <a:p>
            <a:pPr marL="285750" indent="-285750" algn="just">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Using the present perfect tense with "since," "for," and "how long" to talk about actions or states that started in the past and continue to the present. They will practice constructing and responding to questions and statements that reflect these time expressions.</a:t>
            </a:r>
          </a:p>
          <a:p>
            <a:pPr marL="285750" indent="-285750" algn="just">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Focusing on how the past simple relates to specific, completed actions in the past, while the present perfect connects past actions to the present moment.</a:t>
            </a:r>
          </a:p>
          <a:p>
            <a:pPr marL="285750" indent="-285750" algn="just">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Learning the structure and conventions of writing a listicle, including how to create catchy titles, write engaging introductory paragraphs, and organize content into clear, concise points.</a:t>
            </a:r>
          </a:p>
        </p:txBody>
      </p:sp>
      <p:pic>
        <p:nvPicPr>
          <p:cNvPr id="3" name="Picture 2" descr="A logo of a university&#10;&#10;Description automatically generated">
            <a:extLst>
              <a:ext uri="{FF2B5EF4-FFF2-40B4-BE49-F238E27FC236}">
                <a16:creationId xmlns:a16="http://schemas.microsoft.com/office/drawing/2014/main" id="{55B56578-3D59-4C47-0663-B0AAD59BA7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44250" y="42241"/>
            <a:ext cx="1047750" cy="872159"/>
          </a:xfrm>
          <a:prstGeom prst="rect">
            <a:avLst/>
          </a:prstGeom>
        </p:spPr>
      </p:pic>
    </p:spTree>
    <p:extLst>
      <p:ext uri="{BB962C8B-B14F-4D97-AF65-F5344CB8AC3E}">
        <p14:creationId xmlns:p14="http://schemas.microsoft.com/office/powerpoint/2010/main" val="33070083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EAE73A-8230-4A2F-9325-456BE6BC4775}"/>
              </a:ext>
            </a:extLst>
          </p:cNvPr>
          <p:cNvSpPr>
            <a:spLocks noGrp="1"/>
          </p:cNvSpPr>
          <p:nvPr>
            <p:ph sz="half" idx="1"/>
          </p:nvPr>
        </p:nvSpPr>
        <p:spPr>
          <a:xfrm>
            <a:off x="1298448" y="2560320"/>
            <a:ext cx="4718304" cy="3522428"/>
          </a:xfrm>
          <a:solidFill>
            <a:schemeClr val="accent6">
              <a:lumMod val="40000"/>
              <a:lumOff val="60000"/>
            </a:schemeClr>
          </a:solidFill>
        </p:spPr>
        <p:txBody>
          <a:bodyPr>
            <a:normAutofit lnSpcReduction="10000"/>
          </a:bodyPr>
          <a:lstStyle/>
          <a:p>
            <a:r>
              <a:rPr lang="en-US" sz="1800" dirty="0">
                <a:latin typeface="Times New Roman" panose="02020603050405020304" pitchFamily="18" charset="0"/>
                <a:cs typeface="Times New Roman" panose="02020603050405020304" pitchFamily="18" charset="0"/>
              </a:rPr>
              <a:t>With the present perfect, time is not specified. For including any time reference in the present perfect, we use since or for.</a:t>
            </a:r>
          </a:p>
          <a:p>
            <a:pPr>
              <a:buFont typeface="Wingdings" panose="05000000000000000000" pitchFamily="2" charset="2"/>
              <a:buChar char="q"/>
            </a:pPr>
            <a:r>
              <a:rPr lang="en-US" sz="1800" dirty="0">
                <a:highlight>
                  <a:srgbClr val="00FF00"/>
                </a:highlight>
                <a:latin typeface="Times New Roman" panose="02020603050405020304" pitchFamily="18" charset="0"/>
                <a:cs typeface="Times New Roman" panose="02020603050405020304" pitchFamily="18" charset="0"/>
              </a:rPr>
              <a:t>I have seen that movie already.</a:t>
            </a:r>
          </a:p>
          <a:p>
            <a:r>
              <a:rPr lang="en-US" sz="1800" dirty="0">
                <a:latin typeface="Times New Roman" panose="02020603050405020304" pitchFamily="18" charset="0"/>
                <a:cs typeface="Times New Roman" panose="02020603050405020304" pitchFamily="18" charset="0"/>
              </a:rPr>
              <a:t>We use present perfect with </a:t>
            </a:r>
            <a:r>
              <a:rPr lang="en-US" sz="1800" b="0" i="0" dirty="0">
                <a:solidFill>
                  <a:srgbClr val="000000"/>
                </a:solidFill>
                <a:effectLst/>
                <a:latin typeface="Times New Roman" panose="02020603050405020304" pitchFamily="18" charset="0"/>
                <a:cs typeface="Times New Roman" panose="02020603050405020304" pitchFamily="18" charset="0"/>
              </a:rPr>
              <a:t>a finished action with a result in the present</a:t>
            </a:r>
          </a:p>
          <a:p>
            <a:pPr>
              <a:buFont typeface="Wingdings" panose="05000000000000000000" pitchFamily="2" charset="2"/>
              <a:buChar char="q"/>
            </a:pPr>
            <a:r>
              <a:rPr lang="en-US" sz="1800" dirty="0">
                <a:solidFill>
                  <a:srgbClr val="000000"/>
                </a:solidFill>
                <a:highlight>
                  <a:srgbClr val="00FF00"/>
                </a:highlight>
                <a:latin typeface="Times New Roman" panose="02020603050405020304" pitchFamily="18" charset="0"/>
                <a:cs typeface="Times New Roman" panose="02020603050405020304" pitchFamily="18" charset="0"/>
              </a:rPr>
              <a:t>I have lost my phone.</a:t>
            </a:r>
          </a:p>
          <a:p>
            <a:r>
              <a:rPr lang="en-US" sz="1800" dirty="0">
                <a:solidFill>
                  <a:srgbClr val="000000"/>
                </a:solidFill>
                <a:latin typeface="Times New Roman" panose="02020603050405020304" pitchFamily="18" charset="0"/>
                <a:cs typeface="Times New Roman" panose="02020603050405020304" pitchFamily="18" charset="0"/>
              </a:rPr>
              <a:t>Present perfect is used with unfinished time word (this week, today, this morning)</a:t>
            </a:r>
          </a:p>
          <a:p>
            <a:pPr>
              <a:buFont typeface="Wingdings" panose="05000000000000000000" pitchFamily="2" charset="2"/>
              <a:buChar char="q"/>
            </a:pPr>
            <a:r>
              <a:rPr lang="en-US" sz="1800" dirty="0">
                <a:solidFill>
                  <a:srgbClr val="000000"/>
                </a:solidFill>
                <a:highlight>
                  <a:srgbClr val="00FF00"/>
                </a:highlight>
                <a:latin typeface="Times New Roman" panose="02020603050405020304" pitchFamily="18" charset="0"/>
                <a:cs typeface="Times New Roman" panose="02020603050405020304" pitchFamily="18" charset="0"/>
              </a:rPr>
              <a:t>I have seen my siblings this month</a:t>
            </a:r>
          </a:p>
          <a:p>
            <a:pPr marL="0" indent="0">
              <a:buNone/>
            </a:pPr>
            <a:endParaRPr lang="en-US" sz="1800" dirty="0">
              <a:solidFill>
                <a:srgbClr val="00000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q"/>
            </a:pPr>
            <a:endParaRPr lang="en-US" sz="1400" b="0" i="0" dirty="0">
              <a:solidFill>
                <a:srgbClr val="000000"/>
              </a:solidFill>
              <a:effectLst/>
              <a:latin typeface="Times New Roman" panose="02020603050405020304" pitchFamily="18" charset="0"/>
              <a:cs typeface="Times New Roman" panose="02020603050405020304" pitchFamily="18" charset="0"/>
            </a:endParaRPr>
          </a:p>
          <a:p>
            <a:pPr marL="0" indent="0">
              <a:buNone/>
            </a:pPr>
            <a:endParaRPr lang="en-US" sz="1400" dirty="0">
              <a:latin typeface="Times New Roman" panose="02020603050405020304" pitchFamily="18" charset="0"/>
              <a:cs typeface="Times New Roman" panose="02020603050405020304" pitchFamily="18" charset="0"/>
            </a:endParaRPr>
          </a:p>
          <a:p>
            <a:pPr marL="0" indent="0">
              <a:buNone/>
            </a:pPr>
            <a:endParaRPr lang="en-US" sz="1400" dirty="0">
              <a:latin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7BAA23CD-09F6-09E1-7BC0-FE0B3FBB8E99}"/>
              </a:ext>
            </a:extLst>
          </p:cNvPr>
          <p:cNvSpPr>
            <a:spLocks noGrp="1"/>
          </p:cNvSpPr>
          <p:nvPr>
            <p:ph sz="half" idx="2"/>
          </p:nvPr>
        </p:nvSpPr>
        <p:spPr>
          <a:xfrm>
            <a:off x="6181344" y="2560320"/>
            <a:ext cx="4718304" cy="3522428"/>
          </a:xfrm>
          <a:solidFill>
            <a:schemeClr val="accent5">
              <a:lumMod val="60000"/>
              <a:lumOff val="40000"/>
            </a:schemeClr>
          </a:solidFill>
        </p:spPr>
        <p:txBody>
          <a:bodyPr>
            <a:normAutofit lnSpcReduction="10000"/>
          </a:bodyPr>
          <a:lstStyle/>
          <a:p>
            <a:r>
              <a:rPr lang="en-US" sz="1800" dirty="0">
                <a:latin typeface="Times New Roman" panose="02020603050405020304" pitchFamily="18" charset="0"/>
                <a:cs typeface="Times New Roman" panose="02020603050405020304" pitchFamily="18" charset="0"/>
              </a:rPr>
              <a:t>Past simple we mention certain time.</a:t>
            </a:r>
          </a:p>
          <a:p>
            <a:pPr>
              <a:buFont typeface="Wingdings" panose="05000000000000000000" pitchFamily="2" charset="2"/>
              <a:buChar char="q"/>
            </a:pPr>
            <a:r>
              <a:rPr lang="en-US" sz="1800" dirty="0">
                <a:highlight>
                  <a:srgbClr val="00FFFF"/>
                </a:highlight>
                <a:latin typeface="Times New Roman" panose="02020603050405020304" pitchFamily="18" charset="0"/>
                <a:cs typeface="Times New Roman" panose="02020603050405020304" pitchFamily="18" charset="0"/>
              </a:rPr>
              <a:t>I saw that movie on Thursday.</a:t>
            </a:r>
            <a:endParaRPr lang="en-US" sz="1800" dirty="0">
              <a:latin typeface="Times New Roman" panose="02020603050405020304" pitchFamily="18" charset="0"/>
              <a:cs typeface="Times New Roman" panose="02020603050405020304" pitchFamily="18" charset="0"/>
            </a:endParaRPr>
          </a:p>
          <a:p>
            <a:r>
              <a:rPr lang="en-US" sz="1800" b="0" i="0" dirty="0">
                <a:solidFill>
                  <a:srgbClr val="000000"/>
                </a:solidFill>
                <a:effectLst/>
                <a:latin typeface="Times New Roman" panose="02020603050405020304" pitchFamily="18" charset="0"/>
                <a:cs typeface="Times New Roman" panose="02020603050405020304" pitchFamily="18" charset="0"/>
              </a:rPr>
              <a:t>Past simple is used to talk about actions finished in the past with no result in the present.</a:t>
            </a:r>
          </a:p>
          <a:p>
            <a:pPr>
              <a:buFont typeface="Wingdings" panose="05000000000000000000" pitchFamily="2" charset="2"/>
              <a:buChar char="q"/>
            </a:pPr>
            <a:r>
              <a:rPr lang="en-US" sz="1800" dirty="0">
                <a:solidFill>
                  <a:srgbClr val="000000"/>
                </a:solidFill>
                <a:highlight>
                  <a:srgbClr val="00FFFF"/>
                </a:highlight>
                <a:latin typeface="Times New Roman" panose="02020603050405020304" pitchFamily="18" charset="0"/>
                <a:cs typeface="Times New Roman" panose="02020603050405020304" pitchFamily="18" charset="0"/>
              </a:rPr>
              <a:t>I lost my phone a month ago.</a:t>
            </a:r>
          </a:p>
          <a:p>
            <a:r>
              <a:rPr lang="en-US" sz="1800" b="0" i="0" dirty="0">
                <a:solidFill>
                  <a:srgbClr val="000000"/>
                </a:solidFill>
                <a:effectLst/>
                <a:latin typeface="Times New Roman" panose="02020603050405020304" pitchFamily="18" charset="0"/>
                <a:cs typeface="Times New Roman" panose="02020603050405020304" pitchFamily="18" charset="0"/>
              </a:rPr>
              <a:t>Past simple is used with finished time word ( last week, yesterday, two days ago)</a:t>
            </a:r>
          </a:p>
          <a:p>
            <a:pPr>
              <a:lnSpc>
                <a:spcPct val="160000"/>
              </a:lnSpc>
              <a:buFont typeface="Wingdings" panose="05000000000000000000" pitchFamily="2" charset="2"/>
              <a:buChar char="q"/>
            </a:pPr>
            <a:r>
              <a:rPr lang="en-US" sz="1800" dirty="0">
                <a:solidFill>
                  <a:srgbClr val="000000"/>
                </a:solidFill>
                <a:highlight>
                  <a:srgbClr val="00FFFF"/>
                </a:highlight>
                <a:latin typeface="Times New Roman" panose="02020603050405020304" pitchFamily="18" charset="0"/>
                <a:cs typeface="Times New Roman" panose="02020603050405020304" pitchFamily="18" charset="0"/>
              </a:rPr>
              <a:t>I saw my siblings last month.</a:t>
            </a:r>
            <a:endParaRPr lang="en-US" sz="1800" b="0" i="0" dirty="0">
              <a:solidFill>
                <a:srgbClr val="000000"/>
              </a:solidFill>
              <a:effectLst/>
              <a:highlight>
                <a:srgbClr val="00FFFF"/>
              </a:highlight>
              <a:latin typeface="Times New Roman" panose="02020603050405020304" pitchFamily="18" charset="0"/>
              <a:cs typeface="Times New Roman" panose="02020603050405020304" pitchFamily="18" charset="0"/>
            </a:endParaRPr>
          </a:p>
          <a:p>
            <a:pPr marL="0" indent="0">
              <a:buNone/>
            </a:pPr>
            <a:endParaRPr lang="en-US" sz="1800" b="0" i="0" dirty="0">
              <a:solidFill>
                <a:srgbClr val="000000"/>
              </a:solidFill>
              <a:effectLst/>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B00540F5-1A90-3A14-B81E-AB6F8710E2F4}"/>
              </a:ext>
            </a:extLst>
          </p:cNvPr>
          <p:cNvSpPr/>
          <p:nvPr/>
        </p:nvSpPr>
        <p:spPr>
          <a:xfrm>
            <a:off x="6387548" y="1060174"/>
            <a:ext cx="4134677" cy="993913"/>
          </a:xfrm>
          <a:prstGeom prst="roundRect">
            <a:avLst/>
          </a:prstGeom>
          <a:solidFill>
            <a:schemeClr val="accent5">
              <a:lumMod val="60000"/>
              <a:lumOff val="4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b="1" dirty="0">
                <a:latin typeface="Times New Roman" panose="02020603050405020304" pitchFamily="18" charset="0"/>
                <a:cs typeface="Times New Roman" panose="02020603050405020304" pitchFamily="18" charset="0"/>
              </a:rPr>
              <a:t>Past simple</a:t>
            </a:r>
          </a:p>
        </p:txBody>
      </p:sp>
      <p:sp>
        <p:nvSpPr>
          <p:cNvPr id="8" name="Rectangle: Rounded Corners 7">
            <a:extLst>
              <a:ext uri="{FF2B5EF4-FFF2-40B4-BE49-F238E27FC236}">
                <a16:creationId xmlns:a16="http://schemas.microsoft.com/office/drawing/2014/main" id="{F156EE25-0CD3-F930-46A0-0640B3F61C1C}"/>
              </a:ext>
            </a:extLst>
          </p:cNvPr>
          <p:cNvSpPr/>
          <p:nvPr/>
        </p:nvSpPr>
        <p:spPr>
          <a:xfrm>
            <a:off x="1398104" y="1060174"/>
            <a:ext cx="4134677" cy="993913"/>
          </a:xfrm>
          <a:prstGeom prst="roundRect">
            <a:avLst/>
          </a:prstGeom>
          <a:solidFill>
            <a:schemeClr val="accent6">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Present perfect</a:t>
            </a:r>
          </a:p>
        </p:txBody>
      </p:sp>
      <p:pic>
        <p:nvPicPr>
          <p:cNvPr id="7" name="Picture 6" descr="A logo of a university&#10;&#10;Description automatically generated">
            <a:extLst>
              <a:ext uri="{FF2B5EF4-FFF2-40B4-BE49-F238E27FC236}">
                <a16:creationId xmlns:a16="http://schemas.microsoft.com/office/drawing/2014/main" id="{39B5D6F4-6CA4-B994-22ED-E4A7B51328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13959991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3F5867A-72AA-96B9-5802-65DADEE68F76}"/>
              </a:ext>
            </a:extLst>
          </p:cNvPr>
          <p:cNvSpPr txBox="1"/>
          <p:nvPr/>
        </p:nvSpPr>
        <p:spPr>
          <a:xfrm>
            <a:off x="708991" y="741015"/>
            <a:ext cx="10774018" cy="4173578"/>
          </a:xfrm>
          <a:prstGeom prst="rect">
            <a:avLst/>
          </a:prstGeom>
          <a:solidFill>
            <a:schemeClr val="accent6">
              <a:lumMod val="40000"/>
              <a:lumOff val="60000"/>
            </a:schemeClr>
          </a:solidFill>
        </p:spPr>
        <p:txBody>
          <a:bodyPr wrap="square" rtlCol="0">
            <a:spAutoFit/>
          </a:bodyPr>
          <a:lstStyle/>
          <a:p>
            <a:r>
              <a:rPr lang="en-US" dirty="0">
                <a:latin typeface="Times New Roman" panose="02020603050405020304" pitchFamily="18" charset="0"/>
                <a:cs typeface="Times New Roman" panose="02020603050405020304" pitchFamily="18" charset="0"/>
              </a:rPr>
              <a:t>Fill in the gaps with the correct form of the verbs, use past simple or present perfect:</a:t>
            </a:r>
          </a:p>
          <a:p>
            <a:pPr marL="342900" indent="-342900">
              <a:lnSpc>
                <a:spcPct val="200000"/>
              </a:lnSpc>
              <a:buAutoNum type="arabicPeriod"/>
            </a:pPr>
            <a:r>
              <a:rPr lang="en-US" dirty="0">
                <a:latin typeface="Times New Roman" panose="02020603050405020304" pitchFamily="18" charset="0"/>
                <a:cs typeface="Times New Roman" panose="02020603050405020304" pitchFamily="18" charset="0"/>
              </a:rPr>
              <a:t>I …………………………..………..(never/go) to Vienna.</a:t>
            </a:r>
          </a:p>
          <a:p>
            <a:pPr marL="342900" indent="-342900">
              <a:lnSpc>
                <a:spcPct val="200000"/>
              </a:lnSpc>
              <a:buAutoNum type="arabicPeriod"/>
            </a:pPr>
            <a:r>
              <a:rPr lang="en-US" dirty="0">
                <a:latin typeface="Times New Roman" panose="02020603050405020304" pitchFamily="18" charset="0"/>
                <a:cs typeface="Times New Roman" panose="02020603050405020304" pitchFamily="18" charset="0"/>
              </a:rPr>
              <a:t>My great </a:t>
            </a:r>
            <a:r>
              <a:rPr lang="en-US" dirty="0" err="1">
                <a:latin typeface="Times New Roman" panose="02020603050405020304" pitchFamily="18" charset="0"/>
                <a:cs typeface="Times New Roman" panose="02020603050405020304" pitchFamily="18" charset="0"/>
              </a:rPr>
              <a:t>great</a:t>
            </a:r>
            <a:r>
              <a:rPr lang="en-US" dirty="0">
                <a:latin typeface="Times New Roman" panose="02020603050405020304" pitchFamily="18" charset="0"/>
                <a:cs typeface="Times New Roman" panose="02020603050405020304" pitchFamily="18" charset="0"/>
              </a:rPr>
              <a:t> grandfather ……………………..……… (have) five sisters.</a:t>
            </a:r>
          </a:p>
          <a:p>
            <a:pPr marL="342900" indent="-342900">
              <a:lnSpc>
                <a:spcPct val="200000"/>
              </a:lnSpc>
              <a:buAutoNum type="arabicPeriod"/>
            </a:pPr>
            <a:r>
              <a:rPr lang="en-US" dirty="0">
                <a:latin typeface="Times New Roman" panose="02020603050405020304" pitchFamily="18" charset="0"/>
                <a:cs typeface="Times New Roman" panose="02020603050405020304" pitchFamily="18" charset="0"/>
              </a:rPr>
              <a:t>He ……………………………… (live) in Milano for a year when he was a kid.</a:t>
            </a:r>
          </a:p>
          <a:p>
            <a:pPr marL="342900" indent="-342900">
              <a:lnSpc>
                <a:spcPct val="200000"/>
              </a:lnSpc>
              <a:buAutoNum type="arabicPeriod"/>
            </a:pPr>
            <a:r>
              <a:rPr lang="en-US" dirty="0">
                <a:latin typeface="Times New Roman" panose="02020603050405020304" pitchFamily="18" charset="0"/>
                <a:cs typeface="Times New Roman" panose="02020603050405020304" pitchFamily="18" charset="0"/>
              </a:rPr>
              <a:t>Oh no, I …………………..……(lose) my wallet.</a:t>
            </a:r>
          </a:p>
          <a:p>
            <a:pPr marL="342900" indent="-342900">
              <a:lnSpc>
                <a:spcPct val="200000"/>
              </a:lnSpc>
              <a:buAutoNum type="arabicPeriod"/>
            </a:pPr>
            <a:r>
              <a:rPr lang="en-US" dirty="0">
                <a:latin typeface="Times New Roman" panose="02020603050405020304" pitchFamily="18" charset="0"/>
                <a:cs typeface="Times New Roman" panose="02020603050405020304" pitchFamily="18" charset="0"/>
              </a:rPr>
              <a:t>…………………….…………….(you/see) Julie today?</a:t>
            </a:r>
          </a:p>
          <a:p>
            <a:pPr marL="342900" indent="-342900">
              <a:lnSpc>
                <a:spcPct val="200000"/>
              </a:lnSpc>
              <a:buAutoNum type="arabicPeriod"/>
            </a:pPr>
            <a:r>
              <a:rPr lang="en-US" dirty="0">
                <a:latin typeface="Times New Roman" panose="02020603050405020304" pitchFamily="18" charset="0"/>
                <a:cs typeface="Times New Roman" panose="02020603050405020304" pitchFamily="18" charset="0"/>
              </a:rPr>
              <a:t>At the weekend, they ………………………(play) football, and then they ……..…….(go) to the restaurant.</a:t>
            </a:r>
          </a:p>
          <a:p>
            <a:pPr marL="342900" indent="-342900">
              <a:lnSpc>
                <a:spcPct val="200000"/>
              </a:lnSpc>
              <a:buAutoNum type="arabicPeriod"/>
            </a:pPr>
            <a:r>
              <a:rPr lang="en-US" dirty="0">
                <a:latin typeface="Times New Roman" panose="02020603050405020304" pitchFamily="18" charset="0"/>
                <a:cs typeface="Times New Roman" panose="02020603050405020304" pitchFamily="18" charset="0"/>
              </a:rPr>
              <a:t>I ………….………… (read) five books this week.</a:t>
            </a:r>
          </a:p>
        </p:txBody>
      </p:sp>
      <p:sp>
        <p:nvSpPr>
          <p:cNvPr id="3" name="TextBox 2">
            <a:extLst>
              <a:ext uri="{FF2B5EF4-FFF2-40B4-BE49-F238E27FC236}">
                <a16:creationId xmlns:a16="http://schemas.microsoft.com/office/drawing/2014/main" id="{75CDCC39-1DA8-8BA9-607A-B57825C35C8B}"/>
              </a:ext>
            </a:extLst>
          </p:cNvPr>
          <p:cNvSpPr txBox="1"/>
          <p:nvPr/>
        </p:nvSpPr>
        <p:spPr>
          <a:xfrm>
            <a:off x="1974573" y="1046922"/>
            <a:ext cx="250466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have never been</a:t>
            </a:r>
          </a:p>
        </p:txBody>
      </p:sp>
      <p:sp>
        <p:nvSpPr>
          <p:cNvPr id="4" name="TextBox 3">
            <a:extLst>
              <a:ext uri="{FF2B5EF4-FFF2-40B4-BE49-F238E27FC236}">
                <a16:creationId xmlns:a16="http://schemas.microsoft.com/office/drawing/2014/main" id="{E712C114-2CC4-F2A6-F6A1-0B1428A4AAB2}"/>
              </a:ext>
            </a:extLst>
          </p:cNvPr>
          <p:cNvSpPr txBox="1"/>
          <p:nvPr/>
        </p:nvSpPr>
        <p:spPr>
          <a:xfrm>
            <a:off x="4479235" y="1550504"/>
            <a:ext cx="821635"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had</a:t>
            </a:r>
          </a:p>
        </p:txBody>
      </p:sp>
      <p:sp>
        <p:nvSpPr>
          <p:cNvPr id="5" name="TextBox 4">
            <a:extLst>
              <a:ext uri="{FF2B5EF4-FFF2-40B4-BE49-F238E27FC236}">
                <a16:creationId xmlns:a16="http://schemas.microsoft.com/office/drawing/2014/main" id="{EFA8AC85-6083-9541-9153-143F99FA2A71}"/>
              </a:ext>
            </a:extLst>
          </p:cNvPr>
          <p:cNvSpPr txBox="1"/>
          <p:nvPr/>
        </p:nvSpPr>
        <p:spPr>
          <a:xfrm>
            <a:off x="2584173" y="2094708"/>
            <a:ext cx="12854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lived</a:t>
            </a:r>
          </a:p>
        </p:txBody>
      </p:sp>
      <p:sp>
        <p:nvSpPr>
          <p:cNvPr id="6" name="TextBox 5">
            <a:extLst>
              <a:ext uri="{FF2B5EF4-FFF2-40B4-BE49-F238E27FC236}">
                <a16:creationId xmlns:a16="http://schemas.microsoft.com/office/drawing/2014/main" id="{CCDCD542-F487-C829-0132-5529A6624DF0}"/>
              </a:ext>
            </a:extLst>
          </p:cNvPr>
          <p:cNvSpPr txBox="1"/>
          <p:nvPr/>
        </p:nvSpPr>
        <p:spPr>
          <a:xfrm>
            <a:off x="2570920" y="2722894"/>
            <a:ext cx="170953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have lost</a:t>
            </a:r>
          </a:p>
        </p:txBody>
      </p:sp>
      <p:sp>
        <p:nvSpPr>
          <p:cNvPr id="7" name="TextBox 6">
            <a:extLst>
              <a:ext uri="{FF2B5EF4-FFF2-40B4-BE49-F238E27FC236}">
                <a16:creationId xmlns:a16="http://schemas.microsoft.com/office/drawing/2014/main" id="{200DC79B-0FA9-874A-9B60-3A68144C2E64}"/>
              </a:ext>
            </a:extLst>
          </p:cNvPr>
          <p:cNvSpPr txBox="1"/>
          <p:nvPr/>
        </p:nvSpPr>
        <p:spPr>
          <a:xfrm>
            <a:off x="1630018" y="3166414"/>
            <a:ext cx="266368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Have you seen</a:t>
            </a:r>
          </a:p>
        </p:txBody>
      </p:sp>
      <p:sp>
        <p:nvSpPr>
          <p:cNvPr id="8" name="TextBox 7">
            <a:extLst>
              <a:ext uri="{FF2B5EF4-FFF2-40B4-BE49-F238E27FC236}">
                <a16:creationId xmlns:a16="http://schemas.microsoft.com/office/drawing/2014/main" id="{1342BB18-2D3B-B208-9E38-39592AB147BE}"/>
              </a:ext>
            </a:extLst>
          </p:cNvPr>
          <p:cNvSpPr txBox="1"/>
          <p:nvPr/>
        </p:nvSpPr>
        <p:spPr>
          <a:xfrm>
            <a:off x="3869634" y="3737113"/>
            <a:ext cx="940905"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played</a:t>
            </a:r>
          </a:p>
        </p:txBody>
      </p:sp>
      <p:sp>
        <p:nvSpPr>
          <p:cNvPr id="9" name="TextBox 8">
            <a:extLst>
              <a:ext uri="{FF2B5EF4-FFF2-40B4-BE49-F238E27FC236}">
                <a16:creationId xmlns:a16="http://schemas.microsoft.com/office/drawing/2014/main" id="{9DDC553A-1CE5-F281-E400-FF7CF28D099A}"/>
              </a:ext>
            </a:extLst>
          </p:cNvPr>
          <p:cNvSpPr txBox="1"/>
          <p:nvPr/>
        </p:nvSpPr>
        <p:spPr>
          <a:xfrm>
            <a:off x="8004314" y="3737113"/>
            <a:ext cx="72886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went</a:t>
            </a:r>
          </a:p>
        </p:txBody>
      </p:sp>
      <p:sp>
        <p:nvSpPr>
          <p:cNvPr id="10" name="TextBox 9">
            <a:extLst>
              <a:ext uri="{FF2B5EF4-FFF2-40B4-BE49-F238E27FC236}">
                <a16:creationId xmlns:a16="http://schemas.microsoft.com/office/drawing/2014/main" id="{6CD589CE-C695-529B-655E-C977E07F152C}"/>
              </a:ext>
            </a:extLst>
          </p:cNvPr>
          <p:cNvSpPr txBox="1"/>
          <p:nvPr/>
        </p:nvSpPr>
        <p:spPr>
          <a:xfrm>
            <a:off x="1848677" y="4279536"/>
            <a:ext cx="144448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have read</a:t>
            </a:r>
          </a:p>
        </p:txBody>
      </p:sp>
      <p:pic>
        <p:nvPicPr>
          <p:cNvPr id="11" name="Picture 10" descr="A logo of a university&#10;&#10;Description automatically generated">
            <a:extLst>
              <a:ext uri="{FF2B5EF4-FFF2-40B4-BE49-F238E27FC236}">
                <a16:creationId xmlns:a16="http://schemas.microsoft.com/office/drawing/2014/main" id="{B3438F5C-E999-21E2-4433-D888D72309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290583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4AB225-C439-D196-227E-5EE52933B1CF}"/>
              </a:ext>
            </a:extLst>
          </p:cNvPr>
          <p:cNvSpPr txBox="1"/>
          <p:nvPr/>
        </p:nvSpPr>
        <p:spPr>
          <a:xfrm>
            <a:off x="940903" y="795130"/>
            <a:ext cx="9965635" cy="4450577"/>
          </a:xfrm>
          <a:prstGeom prst="rect">
            <a:avLst/>
          </a:prstGeom>
          <a:solidFill>
            <a:schemeClr val="accent6">
              <a:lumMod val="40000"/>
              <a:lumOff val="60000"/>
            </a:schemeClr>
          </a:solidFill>
        </p:spPr>
        <p:txBody>
          <a:bodyPr wrap="square">
            <a:spAutoFit/>
          </a:bodyPr>
          <a:lstStyle/>
          <a:p>
            <a:pPr marL="342900" indent="-342900">
              <a:lnSpc>
                <a:spcPct val="200000"/>
              </a:lnSpc>
              <a:buAutoNum type="arabicPeriod"/>
            </a:pPr>
            <a:r>
              <a:rPr lang="en-US" dirty="0">
                <a:latin typeface="Times New Roman" panose="02020603050405020304" pitchFamily="18" charset="0"/>
                <a:cs typeface="Times New Roman" panose="02020603050405020304" pitchFamily="18" charset="0"/>
              </a:rPr>
              <a:t>Sally ………………..(live) in Portugal when she was young.</a:t>
            </a:r>
          </a:p>
          <a:p>
            <a:pPr marL="342900" indent="-342900">
              <a:lnSpc>
                <a:spcPct val="200000"/>
              </a:lnSpc>
              <a:buAutoNum type="arabicPeriod"/>
            </a:pPr>
            <a:r>
              <a:rPr lang="en-US" dirty="0">
                <a:latin typeface="Times New Roman" panose="02020603050405020304" pitchFamily="18" charset="0"/>
                <a:cs typeface="Times New Roman" panose="02020603050405020304" pitchFamily="18" charset="0"/>
              </a:rPr>
              <a:t>She …………….( visit) her grandmother last month.</a:t>
            </a:r>
          </a:p>
          <a:p>
            <a:pPr marL="342900" indent="-342900">
              <a:lnSpc>
                <a:spcPct val="200000"/>
              </a:lnSpc>
              <a:buAutoNum type="arabicPeriod"/>
            </a:pPr>
            <a:r>
              <a:rPr lang="en-US" dirty="0">
                <a:latin typeface="Times New Roman" panose="02020603050405020304" pitchFamily="18" charset="0"/>
                <a:cs typeface="Times New Roman" panose="02020603050405020304" pitchFamily="18" charset="0"/>
              </a:rPr>
              <a:t>The Vandals …………..(invade) Rome in the year 455.</a:t>
            </a:r>
          </a:p>
          <a:p>
            <a:pPr marL="342900" indent="-342900">
              <a:lnSpc>
                <a:spcPct val="200000"/>
              </a:lnSpc>
              <a:buAutoNum type="arabicPeriod"/>
            </a:pPr>
            <a:r>
              <a:rPr lang="en-US" dirty="0">
                <a:latin typeface="Times New Roman" panose="02020603050405020304" pitchFamily="18" charset="0"/>
                <a:cs typeface="Times New Roman" panose="02020603050405020304" pitchFamily="18" charset="0"/>
              </a:rPr>
              <a:t>King Henry the Eighth of England ………….(have) six wives</a:t>
            </a:r>
          </a:p>
          <a:p>
            <a:pPr marL="342900" indent="-342900">
              <a:lnSpc>
                <a:spcPct val="200000"/>
              </a:lnSpc>
              <a:buAutoNum type="arabicPeriod"/>
            </a:pPr>
            <a:r>
              <a:rPr lang="en-US" dirty="0">
                <a:latin typeface="Times New Roman" panose="02020603050405020304" pitchFamily="18" charset="0"/>
                <a:cs typeface="Times New Roman" panose="02020603050405020304" pitchFamily="18" charset="0"/>
              </a:rPr>
              <a:t>I ……………….(go) to the cinema last night.</a:t>
            </a:r>
          </a:p>
          <a:p>
            <a:pPr marL="342900" indent="-342900">
              <a:lnSpc>
                <a:spcPct val="200000"/>
              </a:lnSpc>
              <a:buAutoNum type="arabicPeriod"/>
            </a:pPr>
            <a:r>
              <a:rPr lang="en-US" dirty="0">
                <a:latin typeface="Times New Roman" panose="02020603050405020304" pitchFamily="18" charset="0"/>
                <a:cs typeface="Times New Roman" panose="02020603050405020304" pitchFamily="18" charset="0"/>
              </a:rPr>
              <a:t>Oh! I ……………… (cut)my finger.</a:t>
            </a:r>
          </a:p>
          <a:p>
            <a:pPr marL="342900" indent="-342900">
              <a:lnSpc>
                <a:spcPct val="200000"/>
              </a:lnSpc>
              <a:buAutoNum type="arabicPeriod"/>
            </a:pPr>
            <a:r>
              <a:rPr lang="en-US" dirty="0">
                <a:latin typeface="Times New Roman" panose="02020603050405020304" pitchFamily="18" charset="0"/>
                <a:cs typeface="Times New Roman" panose="02020603050405020304" pitchFamily="18" charset="0"/>
              </a:rPr>
              <a:t>She …………….(break) her leg the day before her exam.</a:t>
            </a:r>
          </a:p>
          <a:p>
            <a:pPr marL="342900" indent="-342900">
              <a:lnSpc>
                <a:spcPct val="200000"/>
              </a:lnSpc>
              <a:buAutoNum type="arabicPeriod"/>
            </a:pPr>
            <a:r>
              <a:rPr lang="en-US" dirty="0">
                <a:latin typeface="Times New Roman" panose="02020603050405020304" pitchFamily="18" charset="0"/>
                <a:cs typeface="Times New Roman" panose="02020603050405020304" pitchFamily="18" charset="0"/>
              </a:rPr>
              <a:t>He …………………  (be) here all morning.</a:t>
            </a:r>
          </a:p>
        </p:txBody>
      </p:sp>
      <p:sp>
        <p:nvSpPr>
          <p:cNvPr id="4" name="TextBox 3">
            <a:extLst>
              <a:ext uri="{FF2B5EF4-FFF2-40B4-BE49-F238E27FC236}">
                <a16:creationId xmlns:a16="http://schemas.microsoft.com/office/drawing/2014/main" id="{FB2BD076-EBD6-86CE-D4BC-06CED632E829}"/>
              </a:ext>
            </a:extLst>
          </p:cNvPr>
          <p:cNvSpPr txBox="1"/>
          <p:nvPr/>
        </p:nvSpPr>
        <p:spPr>
          <a:xfrm>
            <a:off x="2213113" y="914400"/>
            <a:ext cx="6758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lived</a:t>
            </a:r>
          </a:p>
        </p:txBody>
      </p:sp>
      <p:sp>
        <p:nvSpPr>
          <p:cNvPr id="5" name="TextBox 4">
            <a:extLst>
              <a:ext uri="{FF2B5EF4-FFF2-40B4-BE49-F238E27FC236}">
                <a16:creationId xmlns:a16="http://schemas.microsoft.com/office/drawing/2014/main" id="{40837912-617C-7962-4DD6-2DD2E34D39F8}"/>
              </a:ext>
            </a:extLst>
          </p:cNvPr>
          <p:cNvSpPr txBox="1"/>
          <p:nvPr/>
        </p:nvSpPr>
        <p:spPr>
          <a:xfrm>
            <a:off x="1828800" y="1457739"/>
            <a:ext cx="83488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visited</a:t>
            </a:r>
          </a:p>
        </p:txBody>
      </p:sp>
      <p:sp>
        <p:nvSpPr>
          <p:cNvPr id="6" name="TextBox 5">
            <a:extLst>
              <a:ext uri="{FF2B5EF4-FFF2-40B4-BE49-F238E27FC236}">
                <a16:creationId xmlns:a16="http://schemas.microsoft.com/office/drawing/2014/main" id="{A0B61CEC-DE5E-301C-E2C1-5F4BA9705313}"/>
              </a:ext>
            </a:extLst>
          </p:cNvPr>
          <p:cNvSpPr txBox="1"/>
          <p:nvPr/>
        </p:nvSpPr>
        <p:spPr>
          <a:xfrm>
            <a:off x="2551043" y="2001078"/>
            <a:ext cx="1007165"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invaded</a:t>
            </a:r>
          </a:p>
        </p:txBody>
      </p:sp>
      <p:sp>
        <p:nvSpPr>
          <p:cNvPr id="7" name="TextBox 6">
            <a:extLst>
              <a:ext uri="{FF2B5EF4-FFF2-40B4-BE49-F238E27FC236}">
                <a16:creationId xmlns:a16="http://schemas.microsoft.com/office/drawing/2014/main" id="{2C6A9D9E-6A3D-EF54-1AD6-5BD364173430}"/>
              </a:ext>
            </a:extLst>
          </p:cNvPr>
          <p:cNvSpPr txBox="1"/>
          <p:nvPr/>
        </p:nvSpPr>
        <p:spPr>
          <a:xfrm>
            <a:off x="4678017" y="2544417"/>
            <a:ext cx="689113"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had</a:t>
            </a:r>
          </a:p>
        </p:txBody>
      </p:sp>
      <p:sp>
        <p:nvSpPr>
          <p:cNvPr id="8" name="TextBox 7">
            <a:extLst>
              <a:ext uri="{FF2B5EF4-FFF2-40B4-BE49-F238E27FC236}">
                <a16:creationId xmlns:a16="http://schemas.microsoft.com/office/drawing/2014/main" id="{26CADA0D-4A32-D756-FFA8-1647518A6660}"/>
              </a:ext>
            </a:extLst>
          </p:cNvPr>
          <p:cNvSpPr txBox="1"/>
          <p:nvPr/>
        </p:nvSpPr>
        <p:spPr>
          <a:xfrm>
            <a:off x="1775792" y="3167270"/>
            <a:ext cx="88789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went</a:t>
            </a:r>
          </a:p>
        </p:txBody>
      </p:sp>
      <p:sp>
        <p:nvSpPr>
          <p:cNvPr id="9" name="TextBox 8">
            <a:extLst>
              <a:ext uri="{FF2B5EF4-FFF2-40B4-BE49-F238E27FC236}">
                <a16:creationId xmlns:a16="http://schemas.microsoft.com/office/drawing/2014/main" id="{5625ACBC-8083-560A-C824-2D29B288A50A}"/>
              </a:ext>
            </a:extLst>
          </p:cNvPr>
          <p:cNvSpPr txBox="1"/>
          <p:nvPr/>
        </p:nvSpPr>
        <p:spPr>
          <a:xfrm>
            <a:off x="2186609" y="3644348"/>
            <a:ext cx="1007165"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have cut</a:t>
            </a:r>
          </a:p>
        </p:txBody>
      </p:sp>
      <p:sp>
        <p:nvSpPr>
          <p:cNvPr id="10" name="TextBox 9">
            <a:extLst>
              <a:ext uri="{FF2B5EF4-FFF2-40B4-BE49-F238E27FC236}">
                <a16:creationId xmlns:a16="http://schemas.microsoft.com/office/drawing/2014/main" id="{A20162EA-A925-47F5-96AF-13D03D860922}"/>
              </a:ext>
            </a:extLst>
          </p:cNvPr>
          <p:cNvSpPr txBox="1"/>
          <p:nvPr/>
        </p:nvSpPr>
        <p:spPr>
          <a:xfrm>
            <a:off x="1775792" y="4187687"/>
            <a:ext cx="1007165"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broke</a:t>
            </a:r>
          </a:p>
        </p:txBody>
      </p:sp>
      <p:sp>
        <p:nvSpPr>
          <p:cNvPr id="11" name="TextBox 10">
            <a:extLst>
              <a:ext uri="{FF2B5EF4-FFF2-40B4-BE49-F238E27FC236}">
                <a16:creationId xmlns:a16="http://schemas.microsoft.com/office/drawing/2014/main" id="{E71D321C-548B-EBA6-74BE-42E75D576DD0}"/>
              </a:ext>
            </a:extLst>
          </p:cNvPr>
          <p:cNvSpPr txBox="1"/>
          <p:nvPr/>
        </p:nvSpPr>
        <p:spPr>
          <a:xfrm>
            <a:off x="1994452" y="4743201"/>
            <a:ext cx="111318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has been</a:t>
            </a:r>
          </a:p>
        </p:txBody>
      </p:sp>
      <p:pic>
        <p:nvPicPr>
          <p:cNvPr id="12" name="Picture 11" descr="A logo of a university&#10;&#10;Description automatically generated">
            <a:extLst>
              <a:ext uri="{FF2B5EF4-FFF2-40B4-BE49-F238E27FC236}">
                <a16:creationId xmlns:a16="http://schemas.microsoft.com/office/drawing/2014/main" id="{B458C34C-974C-0BAC-A1A0-45B50B20E6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2291848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A427E7C-C824-7861-4324-3130D0FDEE56}"/>
              </a:ext>
            </a:extLst>
          </p:cNvPr>
          <p:cNvPicPr>
            <a:picLocks noChangeAspect="1"/>
          </p:cNvPicPr>
          <p:nvPr/>
        </p:nvPicPr>
        <p:blipFill>
          <a:blip r:embed="rId2"/>
          <a:stretch>
            <a:fillRect/>
          </a:stretch>
        </p:blipFill>
        <p:spPr>
          <a:xfrm>
            <a:off x="1256714" y="957612"/>
            <a:ext cx="9678572" cy="4942776"/>
          </a:xfrm>
          <a:prstGeom prst="rect">
            <a:avLst/>
          </a:prstGeom>
        </p:spPr>
      </p:pic>
      <p:pic>
        <p:nvPicPr>
          <p:cNvPr id="3" name="Picture 2" descr="A logo of a university&#10;&#10;Description automatically generated">
            <a:extLst>
              <a:ext uri="{FF2B5EF4-FFF2-40B4-BE49-F238E27FC236}">
                <a16:creationId xmlns:a16="http://schemas.microsoft.com/office/drawing/2014/main" id="{13D1644B-20C8-CAC8-2195-0C81A12DBA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37989823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B76CF0D-B198-2AB3-D543-54E463A3B96F}"/>
              </a:ext>
            </a:extLst>
          </p:cNvPr>
          <p:cNvPicPr>
            <a:picLocks noChangeAspect="1"/>
          </p:cNvPicPr>
          <p:nvPr/>
        </p:nvPicPr>
        <p:blipFill>
          <a:blip r:embed="rId2"/>
          <a:stretch>
            <a:fillRect/>
          </a:stretch>
        </p:blipFill>
        <p:spPr>
          <a:xfrm>
            <a:off x="867873" y="1193557"/>
            <a:ext cx="3418743" cy="2126418"/>
          </a:xfrm>
          <a:prstGeom prst="rect">
            <a:avLst/>
          </a:prstGeom>
        </p:spPr>
      </p:pic>
      <p:pic>
        <p:nvPicPr>
          <p:cNvPr id="7" name="Picture 6">
            <a:extLst>
              <a:ext uri="{FF2B5EF4-FFF2-40B4-BE49-F238E27FC236}">
                <a16:creationId xmlns:a16="http://schemas.microsoft.com/office/drawing/2014/main" id="{A391029C-919D-64FD-A26A-D9568D5819F1}"/>
              </a:ext>
            </a:extLst>
          </p:cNvPr>
          <p:cNvPicPr>
            <a:picLocks noChangeAspect="1"/>
          </p:cNvPicPr>
          <p:nvPr/>
        </p:nvPicPr>
        <p:blipFill>
          <a:blip r:embed="rId3"/>
          <a:stretch>
            <a:fillRect/>
          </a:stretch>
        </p:blipFill>
        <p:spPr>
          <a:xfrm>
            <a:off x="867873" y="717307"/>
            <a:ext cx="7477125" cy="476250"/>
          </a:xfrm>
          <a:prstGeom prst="rect">
            <a:avLst/>
          </a:prstGeom>
        </p:spPr>
      </p:pic>
      <p:pic>
        <p:nvPicPr>
          <p:cNvPr id="9" name="Picture 8">
            <a:extLst>
              <a:ext uri="{FF2B5EF4-FFF2-40B4-BE49-F238E27FC236}">
                <a16:creationId xmlns:a16="http://schemas.microsoft.com/office/drawing/2014/main" id="{86483F60-D5B7-C7CE-3A77-6F239E6E94EB}"/>
              </a:ext>
            </a:extLst>
          </p:cNvPr>
          <p:cNvPicPr>
            <a:picLocks noChangeAspect="1"/>
          </p:cNvPicPr>
          <p:nvPr/>
        </p:nvPicPr>
        <p:blipFill>
          <a:blip r:embed="rId4"/>
          <a:stretch>
            <a:fillRect/>
          </a:stretch>
        </p:blipFill>
        <p:spPr>
          <a:xfrm>
            <a:off x="4037428" y="1193557"/>
            <a:ext cx="7286699" cy="4584570"/>
          </a:xfrm>
          <a:prstGeom prst="rect">
            <a:avLst/>
          </a:prstGeom>
        </p:spPr>
      </p:pic>
      <p:pic>
        <p:nvPicPr>
          <p:cNvPr id="6" name="Picture 5" descr="A logo of a university&#10;&#10;Description automatically generated">
            <a:extLst>
              <a:ext uri="{FF2B5EF4-FFF2-40B4-BE49-F238E27FC236}">
                <a16:creationId xmlns:a16="http://schemas.microsoft.com/office/drawing/2014/main" id="{E52A96D1-E82F-4602-125A-BADB2E5F86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5328542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17AC2-0013-3FB3-0D61-7A59E710CC4F}"/>
              </a:ext>
            </a:extLst>
          </p:cNvPr>
          <p:cNvSpPr>
            <a:spLocks noGrp="1"/>
          </p:cNvSpPr>
          <p:nvPr>
            <p:ph type="title"/>
          </p:nvPr>
        </p:nvSpPr>
        <p:spPr>
          <a:solidFill>
            <a:schemeClr val="accent5">
              <a:lumMod val="60000"/>
              <a:lumOff val="40000"/>
            </a:schemeClr>
          </a:solidFill>
        </p:spPr>
        <p:txBody>
          <a:bodyPr/>
          <a:lstStyle/>
          <a:p>
            <a:r>
              <a:rPr lang="en-US" dirty="0">
                <a:latin typeface="Times New Roman" panose="02020603050405020304" pitchFamily="18" charset="0"/>
                <a:cs typeface="Times New Roman" panose="02020603050405020304" pitchFamily="18" charset="0"/>
              </a:rPr>
              <a:t>Writing a listicle </a:t>
            </a:r>
          </a:p>
        </p:txBody>
      </p:sp>
      <p:sp>
        <p:nvSpPr>
          <p:cNvPr id="3" name="Content Placeholder 2">
            <a:extLst>
              <a:ext uri="{FF2B5EF4-FFF2-40B4-BE49-F238E27FC236}">
                <a16:creationId xmlns:a16="http://schemas.microsoft.com/office/drawing/2014/main" id="{98C69A88-39A5-E28E-B705-0D45ABCF650A}"/>
              </a:ext>
            </a:extLst>
          </p:cNvPr>
          <p:cNvSpPr>
            <a:spLocks noGrp="1"/>
          </p:cNvSpPr>
          <p:nvPr>
            <p:ph idx="1"/>
          </p:nvPr>
        </p:nvSpPr>
        <p:spPr>
          <a:xfrm>
            <a:off x="874642" y="2556932"/>
            <a:ext cx="10376453" cy="3318936"/>
          </a:xfrm>
          <a:solidFill>
            <a:schemeClr val="accent6">
              <a:lumMod val="40000"/>
              <a:lumOff val="60000"/>
            </a:schemeClr>
          </a:solidFill>
        </p:spPr>
        <p:txBody>
          <a:bodyPr>
            <a:normAutofit lnSpcReduction="10000"/>
          </a:bodyPr>
          <a:lstStyle/>
          <a:p>
            <a:pPr algn="just"/>
            <a:r>
              <a:rPr lang="en-US" dirty="0">
                <a:latin typeface="Times New Roman" panose="02020603050405020304" pitchFamily="18" charset="0"/>
                <a:cs typeface="Times New Roman" panose="02020603050405020304" pitchFamily="18" charset="0"/>
              </a:rPr>
              <a:t>What is a listicle?</a:t>
            </a:r>
          </a:p>
          <a:p>
            <a:pPr algn="just"/>
            <a:r>
              <a:rPr lang="en-US" b="1" i="0" dirty="0">
                <a:solidFill>
                  <a:srgbClr val="FF0000"/>
                </a:solidFill>
                <a:effectLst/>
                <a:latin typeface="Times New Roman" panose="02020603050405020304" pitchFamily="18" charset="0"/>
                <a:cs typeface="Times New Roman" panose="02020603050405020304" pitchFamily="18" charset="0"/>
              </a:rPr>
              <a:t>A listicle: </a:t>
            </a:r>
            <a:r>
              <a:rPr lang="en-US" b="0" i="0" dirty="0">
                <a:solidFill>
                  <a:srgbClr val="202124"/>
                </a:solidFill>
                <a:effectLst/>
                <a:latin typeface="Times New Roman" panose="02020603050405020304" pitchFamily="18" charset="0"/>
                <a:cs typeface="Times New Roman" panose="02020603050405020304" pitchFamily="18" charset="0"/>
              </a:rPr>
              <a:t>is an article written in list format. Each list item will typically include a few sentences or multiple paragraphs to educate or delight readers.</a:t>
            </a:r>
          </a:p>
          <a:p>
            <a:pPr algn="just"/>
            <a:r>
              <a:rPr lang="en-US" b="1" dirty="0">
                <a:solidFill>
                  <a:srgbClr val="FF0000"/>
                </a:solidFill>
                <a:latin typeface="Times New Roman" panose="02020603050405020304" pitchFamily="18" charset="0"/>
                <a:cs typeface="Times New Roman" panose="02020603050405020304" pitchFamily="18" charset="0"/>
              </a:rPr>
              <a:t>A listicle: </a:t>
            </a:r>
            <a:r>
              <a:rPr lang="en-US" dirty="0">
                <a:latin typeface="Times New Roman" panose="02020603050405020304" pitchFamily="18" charset="0"/>
                <a:cs typeface="Times New Roman" panose="02020603050405020304" pitchFamily="18" charset="0"/>
              </a:rPr>
              <a:t>is a type of article or blog post that is structured as a list, typically featuring a series of items, points, or ideas. The term is a combination of "list" and "article." Each item in the list is often accompanied by a short description, explanation, or commentary. Listicles are popular because they are easy to read and provide quick, digestible information on a specific topic.</a:t>
            </a:r>
            <a:endParaRPr lang="en-US" b="0" i="0" dirty="0">
              <a:solidFill>
                <a:srgbClr val="202124"/>
              </a:solidFill>
              <a:effectLst/>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p:txBody>
      </p:sp>
      <p:pic>
        <p:nvPicPr>
          <p:cNvPr id="4" name="Picture 3" descr="A logo of a university&#10;&#10;Description automatically generated">
            <a:extLst>
              <a:ext uri="{FF2B5EF4-FFF2-40B4-BE49-F238E27FC236}">
                <a16:creationId xmlns:a16="http://schemas.microsoft.com/office/drawing/2014/main" id="{A84A3FE3-308B-D80E-0360-3A0EF0DE04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30708507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E167B-AF34-F237-F640-56A39D7E4B77}"/>
              </a:ext>
            </a:extLst>
          </p:cNvPr>
          <p:cNvSpPr>
            <a:spLocks noGrp="1"/>
          </p:cNvSpPr>
          <p:nvPr>
            <p:ph type="title" idx="4294967295"/>
          </p:nvPr>
        </p:nvSpPr>
        <p:spPr>
          <a:xfrm>
            <a:off x="967409" y="641523"/>
            <a:ext cx="6241773" cy="512415"/>
          </a:xfrm>
          <a:solidFill>
            <a:schemeClr val="accent5">
              <a:lumMod val="60000"/>
              <a:lumOff val="40000"/>
            </a:schemeClr>
          </a:solidFill>
        </p:spPr>
        <p:txBody>
          <a:bodyPr>
            <a:normAutofit fontScale="90000"/>
          </a:bodyPr>
          <a:lstStyle/>
          <a:p>
            <a:r>
              <a:rPr lang="en-US" dirty="0">
                <a:latin typeface="Times New Roman" panose="02020603050405020304" pitchFamily="18" charset="0"/>
                <a:cs typeface="Times New Roman" panose="02020603050405020304" pitchFamily="18" charset="0"/>
              </a:rPr>
              <a:t>How to write a listicle</a:t>
            </a:r>
          </a:p>
        </p:txBody>
      </p:sp>
      <p:sp>
        <p:nvSpPr>
          <p:cNvPr id="3" name="Content Placeholder 2">
            <a:extLst>
              <a:ext uri="{FF2B5EF4-FFF2-40B4-BE49-F238E27FC236}">
                <a16:creationId xmlns:a16="http://schemas.microsoft.com/office/drawing/2014/main" id="{2C51CB10-C969-1DD4-9AFD-004F943ECD32}"/>
              </a:ext>
            </a:extLst>
          </p:cNvPr>
          <p:cNvSpPr>
            <a:spLocks noGrp="1"/>
          </p:cNvSpPr>
          <p:nvPr>
            <p:ph idx="4294967295"/>
          </p:nvPr>
        </p:nvSpPr>
        <p:spPr>
          <a:xfrm>
            <a:off x="834887" y="1153939"/>
            <a:ext cx="9601200" cy="5062537"/>
          </a:xfrm>
          <a:solidFill>
            <a:schemeClr val="accent6">
              <a:lumMod val="40000"/>
              <a:lumOff val="60000"/>
            </a:schemeClr>
          </a:solidFill>
        </p:spPr>
        <p:txBody>
          <a:bodyPr>
            <a:normAutofit fontScale="70000" lnSpcReduction="20000"/>
          </a:bodyPr>
          <a:lstStyle/>
          <a:p>
            <a:pPr algn="just">
              <a:lnSpc>
                <a:spcPct val="170000"/>
              </a:lnSpc>
            </a:pPr>
            <a:r>
              <a:rPr lang="en-US" b="1" dirty="0">
                <a:latin typeface="Times New Roman" panose="02020603050405020304" pitchFamily="18" charset="0"/>
                <a:cs typeface="Times New Roman" panose="02020603050405020304" pitchFamily="18" charset="0"/>
              </a:rPr>
              <a:t>Select a topic </a:t>
            </a:r>
            <a:r>
              <a:rPr lang="en-US" dirty="0">
                <a:latin typeface="Times New Roman" panose="02020603050405020304" pitchFamily="18" charset="0"/>
                <a:cs typeface="Times New Roman" panose="02020603050405020304" pitchFamily="18" charset="0"/>
              </a:rPr>
              <a:t>that is interesting, informative, and relevant to your audience.</a:t>
            </a:r>
          </a:p>
          <a:p>
            <a:pPr marL="0" indent="0" algn="just">
              <a:lnSpc>
                <a:spcPct val="170000"/>
              </a:lnSpc>
              <a:buNone/>
            </a:pPr>
            <a:r>
              <a:rPr lang="en-US" dirty="0">
                <a:latin typeface="Times New Roman" panose="02020603050405020304" pitchFamily="18" charset="0"/>
                <a:cs typeface="Times New Roman" panose="02020603050405020304" pitchFamily="18" charset="0"/>
              </a:rPr>
              <a:t>    Example topics: ‘ My multilingual friend’, ‘5 Tips for better time management’, ‘Steps of learning a forging language’, ‘How to be a good presenter’.</a:t>
            </a:r>
          </a:p>
          <a:p>
            <a:pPr algn="just">
              <a:lnSpc>
                <a:spcPct val="170000"/>
              </a:lnSpc>
            </a:pP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Start with a brief introduction </a:t>
            </a:r>
            <a:r>
              <a:rPr lang="en-US" dirty="0">
                <a:latin typeface="Times New Roman" panose="02020603050405020304" pitchFamily="18" charset="0"/>
                <a:cs typeface="Times New Roman" panose="02020603050405020304" pitchFamily="18" charset="0"/>
              </a:rPr>
              <a:t>to set the stage. Explain why the topic is important or relevant.</a:t>
            </a:r>
          </a:p>
          <a:p>
            <a:pPr marL="0" indent="0" algn="just">
              <a:lnSpc>
                <a:spcPct val="170000"/>
              </a:lnSpc>
              <a:buNone/>
            </a:pPr>
            <a:r>
              <a:rPr lang="en-US" dirty="0">
                <a:latin typeface="Times New Roman" panose="02020603050405020304" pitchFamily="18" charset="0"/>
                <a:cs typeface="Times New Roman" panose="02020603050405020304" pitchFamily="18" charset="0"/>
              </a:rPr>
              <a:t>Example: "Whether you're just starting out or looking to improve, mastering time management can help you stay on top of your tasks and achieve your goals more efficiently. Here are 10 tips that will transform your productivity.“</a:t>
            </a:r>
          </a:p>
          <a:p>
            <a:pPr marL="285750" indent="-285750" algn="just">
              <a:lnSpc>
                <a:spcPct val="170000"/>
              </a:lnSpc>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Number or use bullets for each item </a:t>
            </a:r>
            <a:r>
              <a:rPr lang="en-US" dirty="0">
                <a:latin typeface="Times New Roman" panose="02020603050405020304" pitchFamily="18" charset="0"/>
                <a:cs typeface="Times New Roman" panose="02020603050405020304" pitchFamily="18" charset="0"/>
              </a:rPr>
              <a:t>to make it easy for readers to follow.</a:t>
            </a:r>
          </a:p>
          <a:p>
            <a:pPr marL="285750" indent="-285750" algn="just">
              <a:lnSpc>
                <a:spcPct val="170000"/>
              </a:lnSpc>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Conclusion or Call-to-Action: e</a:t>
            </a:r>
            <a:r>
              <a:rPr lang="en-US" dirty="0">
                <a:latin typeface="Times New Roman" panose="02020603050405020304" pitchFamily="18" charset="0"/>
                <a:cs typeface="Times New Roman" panose="02020603050405020304" pitchFamily="18" charset="0"/>
              </a:rPr>
              <a:t>nd your listicle with a conclusion that summarizes the key points.</a:t>
            </a:r>
          </a:p>
          <a:p>
            <a:pPr algn="just">
              <a:lnSpc>
                <a:spcPct val="170000"/>
              </a:lnSpc>
            </a:pPr>
            <a:endParaRPr lang="en-US" dirty="0">
              <a:latin typeface="Times New Roman" panose="02020603050405020304" pitchFamily="18" charset="0"/>
              <a:cs typeface="Times New Roman" panose="02020603050405020304" pitchFamily="18" charset="0"/>
            </a:endParaRPr>
          </a:p>
          <a:p>
            <a:pPr algn="just">
              <a:lnSpc>
                <a:spcPct val="170000"/>
              </a:lnSpc>
            </a:pPr>
            <a:endParaRPr lang="en-US" dirty="0">
              <a:latin typeface="Times New Roman" panose="02020603050405020304" pitchFamily="18" charset="0"/>
              <a:cs typeface="Times New Roman" panose="02020603050405020304" pitchFamily="18" charset="0"/>
            </a:endParaRPr>
          </a:p>
        </p:txBody>
      </p:sp>
      <p:pic>
        <p:nvPicPr>
          <p:cNvPr id="4" name="Picture 3" descr="A logo of a university&#10;&#10;Description automatically generated">
            <a:extLst>
              <a:ext uri="{FF2B5EF4-FFF2-40B4-BE49-F238E27FC236}">
                <a16:creationId xmlns:a16="http://schemas.microsoft.com/office/drawing/2014/main" id="{E825FE1D-ADAB-C727-6B36-91F7B19D9B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30325555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E762CB3-B00D-BE22-69AF-2B9FE033A896}"/>
              </a:ext>
            </a:extLst>
          </p:cNvPr>
          <p:cNvSpPr txBox="1"/>
          <p:nvPr/>
        </p:nvSpPr>
        <p:spPr>
          <a:xfrm>
            <a:off x="2160103" y="1181363"/>
            <a:ext cx="9395792" cy="1715213"/>
          </a:xfrm>
          <a:prstGeom prst="rect">
            <a:avLst/>
          </a:prstGeom>
          <a:solidFill>
            <a:schemeClr val="accent5">
              <a:lumMod val="40000"/>
              <a:lumOff val="60000"/>
            </a:schemeClr>
          </a:solidFill>
        </p:spPr>
        <p:txBody>
          <a:bodyPr wrap="square" rtlCol="0">
            <a:spAutoFit/>
          </a:bodyPr>
          <a:lstStyle/>
          <a:p>
            <a:pPr algn="just">
              <a:lnSpc>
                <a:spcPct val="150000"/>
              </a:lnSpc>
            </a:pPr>
            <a:r>
              <a:rPr lang="en-US" dirty="0">
                <a:latin typeface="Times New Roman" panose="02020603050405020304" pitchFamily="18" charset="0"/>
                <a:cs typeface="Times New Roman" panose="02020603050405020304" pitchFamily="18" charset="0"/>
              </a:rPr>
              <a:t>Languages are used to communicate and interact with others worldwide. Most of people are bilingual. They can speak two languages. However, nowadays people tend to learn more languages. My friend Mustafa can speak 5 languages perfectly. Here are some interesting facts about Mustafa and the way he learned languages.</a:t>
            </a:r>
          </a:p>
        </p:txBody>
      </p:sp>
      <p:sp>
        <p:nvSpPr>
          <p:cNvPr id="5" name="TextBox 4">
            <a:extLst>
              <a:ext uri="{FF2B5EF4-FFF2-40B4-BE49-F238E27FC236}">
                <a16:creationId xmlns:a16="http://schemas.microsoft.com/office/drawing/2014/main" id="{D98C5E72-A4CB-D26B-5F70-7963D08DD1CD}"/>
              </a:ext>
            </a:extLst>
          </p:cNvPr>
          <p:cNvSpPr txBox="1"/>
          <p:nvPr/>
        </p:nvSpPr>
        <p:spPr>
          <a:xfrm>
            <a:off x="2160102" y="2904282"/>
            <a:ext cx="9395793" cy="2788584"/>
          </a:xfrm>
          <a:prstGeom prst="rect">
            <a:avLst/>
          </a:prstGeom>
          <a:solidFill>
            <a:schemeClr val="accent2">
              <a:lumMod val="40000"/>
              <a:lumOff val="60000"/>
            </a:schemeClr>
          </a:solidFill>
        </p:spPr>
        <p:txBody>
          <a:bodyPr wrap="square" rtlCol="0">
            <a:spAutoFit/>
          </a:bodyPr>
          <a:lstStyle/>
          <a:p>
            <a:pPr marL="285750" indent="-285750" algn="just">
              <a:lnSpc>
                <a:spcPct val="20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Before, Mustafa couldn’t speak until he was five years old! He could only utter few words in three different languages, Turkish, English and Kurdish. He couldn’t form a full sentence even.</a:t>
            </a:r>
          </a:p>
          <a:p>
            <a:pPr marL="285750" indent="-285750" algn="just">
              <a:lnSpc>
                <a:spcPct val="20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Later on, Mustafa joined kindergarten and soon he could learn Arabic fluently.</a:t>
            </a:r>
          </a:p>
          <a:p>
            <a:pPr marL="285750" indent="-285750" algn="just">
              <a:lnSpc>
                <a:spcPct val="20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Since joining primary school, Mustafa has started learning English, Kurdish and Arabic.</a:t>
            </a:r>
          </a:p>
          <a:p>
            <a:pPr marL="285750" indent="-285750" algn="just">
              <a:lnSpc>
                <a:spcPct val="20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These days, Mustafa is busy learning Spanish, and he believes he will be able to speak it fluently.</a:t>
            </a:r>
          </a:p>
        </p:txBody>
      </p:sp>
      <p:sp>
        <p:nvSpPr>
          <p:cNvPr id="7" name="TextBox 6">
            <a:extLst>
              <a:ext uri="{FF2B5EF4-FFF2-40B4-BE49-F238E27FC236}">
                <a16:creationId xmlns:a16="http://schemas.microsoft.com/office/drawing/2014/main" id="{7C731556-F7B5-A7DF-BB43-133DFB169AAB}"/>
              </a:ext>
            </a:extLst>
          </p:cNvPr>
          <p:cNvSpPr txBox="1"/>
          <p:nvPr/>
        </p:nvSpPr>
        <p:spPr>
          <a:xfrm>
            <a:off x="2160102" y="5692866"/>
            <a:ext cx="9395793" cy="646331"/>
          </a:xfrm>
          <a:prstGeom prst="rect">
            <a:avLst/>
          </a:prstGeom>
          <a:solidFill>
            <a:schemeClr val="accent1">
              <a:lumMod val="60000"/>
              <a:lumOff val="40000"/>
            </a:schemeClr>
          </a:solidFill>
        </p:spPr>
        <p:txBody>
          <a:bodyPr wrap="square" rtlCol="0">
            <a:spAutoFit/>
          </a:bodyPr>
          <a:lstStyle/>
          <a:p>
            <a:pPr algn="just"/>
            <a:r>
              <a:rPr lang="en-US" dirty="0">
                <a:latin typeface="Times New Roman" panose="02020603050405020304" pitchFamily="18" charset="0"/>
                <a:cs typeface="Times New Roman" panose="02020603050405020304" pitchFamily="18" charset="0"/>
              </a:rPr>
              <a:t>For learning a language, you need to believe that it is possible and you can learn any language perfectly.</a:t>
            </a:r>
          </a:p>
        </p:txBody>
      </p:sp>
      <p:sp>
        <p:nvSpPr>
          <p:cNvPr id="8" name="TextBox 7">
            <a:extLst>
              <a:ext uri="{FF2B5EF4-FFF2-40B4-BE49-F238E27FC236}">
                <a16:creationId xmlns:a16="http://schemas.microsoft.com/office/drawing/2014/main" id="{5ED4DC72-A712-F714-6928-BC41DA7F86AD}"/>
              </a:ext>
            </a:extLst>
          </p:cNvPr>
          <p:cNvSpPr txBox="1"/>
          <p:nvPr/>
        </p:nvSpPr>
        <p:spPr>
          <a:xfrm>
            <a:off x="636105" y="1633764"/>
            <a:ext cx="1523997" cy="369332"/>
          </a:xfrm>
          <a:prstGeom prst="rect">
            <a:avLst/>
          </a:prstGeom>
          <a:solidFill>
            <a:schemeClr val="accent5">
              <a:lumMod val="40000"/>
              <a:lumOff val="60000"/>
            </a:schemeClr>
          </a:solidFill>
          <a:ln>
            <a:solidFill>
              <a:schemeClr val="tx1"/>
            </a:solidFill>
          </a:ln>
        </p:spPr>
        <p:txBody>
          <a:bodyPr wrap="square" rtlCol="0">
            <a:spAutoFit/>
          </a:bodyPr>
          <a:lstStyle/>
          <a:p>
            <a:r>
              <a:rPr lang="en-US" b="1" dirty="0">
                <a:latin typeface="Times New Roman" panose="02020603050405020304" pitchFamily="18" charset="0"/>
                <a:cs typeface="Times New Roman" panose="02020603050405020304" pitchFamily="18" charset="0"/>
              </a:rPr>
              <a:t>Introduction </a:t>
            </a:r>
          </a:p>
        </p:txBody>
      </p:sp>
      <p:sp>
        <p:nvSpPr>
          <p:cNvPr id="9" name="TextBox 8">
            <a:extLst>
              <a:ext uri="{FF2B5EF4-FFF2-40B4-BE49-F238E27FC236}">
                <a16:creationId xmlns:a16="http://schemas.microsoft.com/office/drawing/2014/main" id="{A740FD4F-7244-561B-5494-D512B3224D28}"/>
              </a:ext>
            </a:extLst>
          </p:cNvPr>
          <p:cNvSpPr txBox="1"/>
          <p:nvPr/>
        </p:nvSpPr>
        <p:spPr>
          <a:xfrm>
            <a:off x="636105" y="3794484"/>
            <a:ext cx="1523997" cy="646331"/>
          </a:xfrm>
          <a:prstGeom prst="rect">
            <a:avLst/>
          </a:prstGeom>
          <a:solidFill>
            <a:schemeClr val="accent2">
              <a:lumMod val="40000"/>
              <a:lumOff val="60000"/>
            </a:schemeClr>
          </a:solidFill>
          <a:ln>
            <a:solidFill>
              <a:schemeClr val="tx1"/>
            </a:solidFill>
          </a:ln>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Interesting facts </a:t>
            </a:r>
          </a:p>
        </p:txBody>
      </p:sp>
      <p:sp>
        <p:nvSpPr>
          <p:cNvPr id="10" name="TextBox 9">
            <a:extLst>
              <a:ext uri="{FF2B5EF4-FFF2-40B4-BE49-F238E27FC236}">
                <a16:creationId xmlns:a16="http://schemas.microsoft.com/office/drawing/2014/main" id="{3D14AE1F-E798-BBB1-E2EB-19FDC9725708}"/>
              </a:ext>
            </a:extLst>
          </p:cNvPr>
          <p:cNvSpPr txBox="1"/>
          <p:nvPr/>
        </p:nvSpPr>
        <p:spPr>
          <a:xfrm>
            <a:off x="636105" y="5764893"/>
            <a:ext cx="1523997" cy="369332"/>
          </a:xfrm>
          <a:prstGeom prst="rect">
            <a:avLst/>
          </a:prstGeom>
          <a:solidFill>
            <a:schemeClr val="accent1">
              <a:lumMod val="60000"/>
              <a:lumOff val="40000"/>
            </a:schemeClr>
          </a:solidFill>
          <a:ln>
            <a:solidFill>
              <a:schemeClr val="tx1"/>
            </a:solidFill>
          </a:ln>
        </p:spPr>
        <p:txBody>
          <a:bodyPr wrap="square" rtlCol="0">
            <a:spAutoFit/>
          </a:bodyPr>
          <a:lstStyle/>
          <a:p>
            <a:r>
              <a:rPr lang="en-US" b="1" dirty="0">
                <a:latin typeface="Times New Roman" panose="02020603050405020304" pitchFamily="18" charset="0"/>
                <a:cs typeface="Times New Roman" panose="02020603050405020304" pitchFamily="18" charset="0"/>
              </a:rPr>
              <a:t>Short ending </a:t>
            </a:r>
          </a:p>
        </p:txBody>
      </p:sp>
      <p:sp>
        <p:nvSpPr>
          <p:cNvPr id="11" name="TextBox 10">
            <a:extLst>
              <a:ext uri="{FF2B5EF4-FFF2-40B4-BE49-F238E27FC236}">
                <a16:creationId xmlns:a16="http://schemas.microsoft.com/office/drawing/2014/main" id="{D4E8BF01-FE35-1B90-382A-0EE549E0785B}"/>
              </a:ext>
            </a:extLst>
          </p:cNvPr>
          <p:cNvSpPr txBox="1"/>
          <p:nvPr/>
        </p:nvSpPr>
        <p:spPr>
          <a:xfrm>
            <a:off x="3604591" y="755374"/>
            <a:ext cx="4399722" cy="400110"/>
          </a:xfrm>
          <a:prstGeom prst="rect">
            <a:avLst/>
          </a:prstGeom>
          <a:solidFill>
            <a:schemeClr val="accent6">
              <a:lumMod val="20000"/>
              <a:lumOff val="80000"/>
            </a:schemeClr>
          </a:solidFill>
          <a:ln>
            <a:solidFill>
              <a:schemeClr val="accent4">
                <a:lumMod val="60000"/>
                <a:lumOff val="40000"/>
              </a:schemeClr>
            </a:solidFill>
          </a:ln>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My multilingual friend </a:t>
            </a:r>
          </a:p>
        </p:txBody>
      </p:sp>
      <p:pic>
        <p:nvPicPr>
          <p:cNvPr id="12" name="Picture 11" descr="A logo of a university&#10;&#10;Description automatically generated">
            <a:extLst>
              <a:ext uri="{FF2B5EF4-FFF2-40B4-BE49-F238E27FC236}">
                <a16:creationId xmlns:a16="http://schemas.microsoft.com/office/drawing/2014/main" id="{48C07647-E894-0668-9303-BE878832C3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8239294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2F29C9-6D0E-373F-7422-CEAC7EA3277F}"/>
              </a:ext>
            </a:extLst>
          </p:cNvPr>
          <p:cNvPicPr>
            <a:picLocks noChangeAspect="1"/>
          </p:cNvPicPr>
          <p:nvPr/>
        </p:nvPicPr>
        <p:blipFill>
          <a:blip r:embed="rId2"/>
          <a:stretch>
            <a:fillRect/>
          </a:stretch>
        </p:blipFill>
        <p:spPr>
          <a:xfrm>
            <a:off x="743462" y="757750"/>
            <a:ext cx="8201025" cy="2083924"/>
          </a:xfrm>
          <a:prstGeom prst="rect">
            <a:avLst/>
          </a:prstGeom>
        </p:spPr>
      </p:pic>
      <p:pic>
        <p:nvPicPr>
          <p:cNvPr id="7" name="Picture 6">
            <a:extLst>
              <a:ext uri="{FF2B5EF4-FFF2-40B4-BE49-F238E27FC236}">
                <a16:creationId xmlns:a16="http://schemas.microsoft.com/office/drawing/2014/main" id="{00364AD1-7571-8BAE-4035-2CD776E8A5C4}"/>
              </a:ext>
            </a:extLst>
          </p:cNvPr>
          <p:cNvPicPr>
            <a:picLocks noChangeAspect="1"/>
          </p:cNvPicPr>
          <p:nvPr/>
        </p:nvPicPr>
        <p:blipFill>
          <a:blip r:embed="rId3"/>
          <a:stretch>
            <a:fillRect/>
          </a:stretch>
        </p:blipFill>
        <p:spPr>
          <a:xfrm>
            <a:off x="922239" y="2590335"/>
            <a:ext cx="8022248" cy="3509915"/>
          </a:xfrm>
          <a:prstGeom prst="rect">
            <a:avLst/>
          </a:prstGeom>
        </p:spPr>
      </p:pic>
      <p:pic>
        <p:nvPicPr>
          <p:cNvPr id="4" name="Picture 3" descr="A logo of a university&#10;&#10;Description automatically generated">
            <a:extLst>
              <a:ext uri="{FF2B5EF4-FFF2-40B4-BE49-F238E27FC236}">
                <a16:creationId xmlns:a16="http://schemas.microsoft.com/office/drawing/2014/main" id="{81E8413D-9663-7BDB-E4FB-866AA5A70B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35871222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C549C6-20DB-ED03-382D-C12E6B91981D}"/>
              </a:ext>
            </a:extLst>
          </p:cNvPr>
          <p:cNvPicPr>
            <a:picLocks noChangeAspect="1"/>
          </p:cNvPicPr>
          <p:nvPr/>
        </p:nvPicPr>
        <p:blipFill>
          <a:blip r:embed="rId2"/>
          <a:stretch>
            <a:fillRect/>
          </a:stretch>
        </p:blipFill>
        <p:spPr>
          <a:xfrm>
            <a:off x="887915" y="1417346"/>
            <a:ext cx="10416169" cy="4023307"/>
          </a:xfrm>
          <a:prstGeom prst="rect">
            <a:avLst/>
          </a:prstGeom>
        </p:spPr>
      </p:pic>
      <p:pic>
        <p:nvPicPr>
          <p:cNvPr id="4" name="Picture 3" descr="A logo of a university&#10;&#10;Description automatically generated">
            <a:extLst>
              <a:ext uri="{FF2B5EF4-FFF2-40B4-BE49-F238E27FC236}">
                <a16:creationId xmlns:a16="http://schemas.microsoft.com/office/drawing/2014/main" id="{E2190C95-6FEB-F52E-A605-BACDA12A71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643483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F30230-3A5D-BB60-A632-EFC4737A013C}"/>
              </a:ext>
            </a:extLst>
          </p:cNvPr>
          <p:cNvSpPr txBox="1"/>
          <p:nvPr/>
        </p:nvSpPr>
        <p:spPr>
          <a:xfrm>
            <a:off x="583096" y="583095"/>
            <a:ext cx="11184834" cy="5632311"/>
          </a:xfrm>
          <a:prstGeom prst="rect">
            <a:avLst/>
          </a:prstGeom>
          <a:noFill/>
        </p:spPr>
        <p:txBody>
          <a:bodyPr wrap="square" rtlCol="0">
            <a:spAutoFit/>
          </a:bodyPr>
          <a:lstStyle/>
          <a:p>
            <a:pPr marL="285750" indent="-285750" algn="just">
              <a:buFont typeface="Arial" panose="020B0604020202020204" pitchFamily="34" charset="0"/>
              <a:buChar char="•"/>
            </a:pPr>
            <a:r>
              <a:rPr lang="en-US" b="1" dirty="0">
                <a:highlight>
                  <a:srgbClr val="FFFF00"/>
                </a:highlight>
                <a:latin typeface="Times New Roman" panose="02020603050405020304" pitchFamily="18" charset="0"/>
                <a:cs typeface="Times New Roman" panose="02020603050405020304" pitchFamily="18" charset="0"/>
              </a:rPr>
              <a:t>Describe</a:t>
            </a:r>
            <a:r>
              <a:rPr lang="en-US" b="1" dirty="0">
                <a:latin typeface="Times New Roman" panose="02020603050405020304" pitchFamily="18" charset="0"/>
                <a:cs typeface="Times New Roman" panose="02020603050405020304" pitchFamily="18" charset="0"/>
              </a:rPr>
              <a:t> (v.): </a:t>
            </a:r>
            <a:r>
              <a:rPr lang="en-US" dirty="0">
                <a:latin typeface="Times New Roman" panose="02020603050405020304" pitchFamily="18" charset="0"/>
                <a:cs typeface="Times New Roman" panose="02020603050405020304" pitchFamily="18" charset="0"/>
              </a:rPr>
              <a:t>to say or write what someone or something is like.</a:t>
            </a:r>
          </a:p>
          <a:p>
            <a:pPr algn="just"/>
            <a:r>
              <a:rPr lang="en-US" b="1" dirty="0">
                <a:latin typeface="Times New Roman" panose="02020603050405020304" pitchFamily="18" charset="0"/>
                <a:cs typeface="Times New Roman" panose="02020603050405020304" pitchFamily="18" charset="0"/>
              </a:rPr>
              <a:t>                            Could you describe your attacker?</a:t>
            </a:r>
          </a:p>
          <a:p>
            <a:pPr marL="285750" indent="-285750" algn="just">
              <a:buFont typeface="Arial" panose="020B0604020202020204" pitchFamily="34" charset="0"/>
              <a:buChar char="•"/>
            </a:pPr>
            <a:r>
              <a:rPr lang="en-US" b="1" dirty="0">
                <a:highlight>
                  <a:srgbClr val="FFFF00"/>
                </a:highlight>
                <a:latin typeface="Times New Roman" panose="02020603050405020304" pitchFamily="18" charset="0"/>
                <a:cs typeface="Times New Roman" panose="02020603050405020304" pitchFamily="18" charset="0"/>
              </a:rPr>
              <a:t>Gesture</a:t>
            </a:r>
            <a:r>
              <a:rPr lang="en-US" b="1" dirty="0">
                <a:latin typeface="Times New Roman" panose="02020603050405020304" pitchFamily="18" charset="0"/>
                <a:cs typeface="Times New Roman" panose="02020603050405020304" pitchFamily="18" charset="0"/>
              </a:rPr>
              <a:t> (n.) : </a:t>
            </a:r>
            <a:r>
              <a:rPr lang="en-US" dirty="0">
                <a:latin typeface="Times New Roman" panose="02020603050405020304" pitchFamily="18" charset="0"/>
                <a:cs typeface="Times New Roman" panose="02020603050405020304" pitchFamily="18" charset="0"/>
              </a:rPr>
              <a:t>a movement of the body, hands, arms, or head to express an idea or feeling.</a:t>
            </a:r>
          </a:p>
          <a:p>
            <a:pPr algn="just"/>
            <a:r>
              <a:rPr lang="en-US" b="1" dirty="0">
                <a:latin typeface="Times New Roman" panose="02020603050405020304" pitchFamily="18" charset="0"/>
                <a:cs typeface="Times New Roman" panose="02020603050405020304" pitchFamily="18" charset="0"/>
              </a:rPr>
              <a:t>                            He made a rude gesture to the crowd after his tennis match.</a:t>
            </a:r>
          </a:p>
          <a:p>
            <a:pPr marL="285750" indent="-285750" algn="just">
              <a:buFont typeface="Arial" panose="020B0604020202020204" pitchFamily="34" charset="0"/>
              <a:buChar char="•"/>
            </a:pPr>
            <a:r>
              <a:rPr lang="en-US" b="1" dirty="0">
                <a:highlight>
                  <a:srgbClr val="FFFF00"/>
                </a:highlight>
                <a:latin typeface="Times New Roman" panose="02020603050405020304" pitchFamily="18" charset="0"/>
                <a:cs typeface="Times New Roman" panose="02020603050405020304" pitchFamily="18" charset="0"/>
              </a:rPr>
              <a:t>Greet</a:t>
            </a:r>
            <a:r>
              <a:rPr lang="en-US" b="1" dirty="0">
                <a:latin typeface="Times New Roman" panose="02020603050405020304" pitchFamily="18" charset="0"/>
                <a:cs typeface="Times New Roman" panose="02020603050405020304" pitchFamily="18" charset="0"/>
              </a:rPr>
              <a:t> (v.): </a:t>
            </a:r>
            <a:r>
              <a:rPr lang="en-US" dirty="0">
                <a:latin typeface="Times New Roman" panose="02020603050405020304" pitchFamily="18" charset="0"/>
                <a:cs typeface="Times New Roman" panose="02020603050405020304" pitchFamily="18" charset="0"/>
              </a:rPr>
              <a:t>to welcome someone with particular words or a particular action.</a:t>
            </a:r>
          </a:p>
          <a:p>
            <a:pPr algn="just"/>
            <a:r>
              <a:rPr lang="en-US" b="1" dirty="0">
                <a:latin typeface="Times New Roman" panose="02020603050405020304" pitchFamily="18" charset="0"/>
                <a:cs typeface="Times New Roman" panose="02020603050405020304" pitchFamily="18" charset="0"/>
              </a:rPr>
              <a:t>                            He greeted me at the door.</a:t>
            </a:r>
          </a:p>
          <a:p>
            <a:pPr marL="285750" indent="-285750" algn="just">
              <a:buFont typeface="Arial" panose="020B0604020202020204" pitchFamily="34" charset="0"/>
              <a:buChar char="•"/>
            </a:pPr>
            <a:r>
              <a:rPr lang="en-US" b="1" dirty="0">
                <a:highlight>
                  <a:srgbClr val="FFFF00"/>
                </a:highlight>
                <a:latin typeface="Times New Roman" panose="02020603050405020304" pitchFamily="18" charset="0"/>
                <a:cs typeface="Times New Roman" panose="02020603050405020304" pitchFamily="18" charset="0"/>
              </a:rPr>
              <a:t>Interpret</a:t>
            </a:r>
            <a:r>
              <a:rPr lang="en-US" b="1" dirty="0">
                <a:latin typeface="Times New Roman" panose="02020603050405020304" pitchFamily="18" charset="0"/>
                <a:cs typeface="Times New Roman" panose="02020603050405020304" pitchFamily="18" charset="0"/>
              </a:rPr>
              <a:t> (v.): </a:t>
            </a:r>
            <a:r>
              <a:rPr lang="en-US" dirty="0">
                <a:latin typeface="Times New Roman" panose="02020603050405020304" pitchFamily="18" charset="0"/>
                <a:cs typeface="Times New Roman" panose="02020603050405020304" pitchFamily="18" charset="0"/>
              </a:rPr>
              <a:t>to change what someone is saying into another language.</a:t>
            </a:r>
          </a:p>
          <a:p>
            <a:pPr algn="just"/>
            <a:r>
              <a:rPr lang="en-US" b="1" dirty="0">
                <a:latin typeface="Times New Roman" panose="02020603050405020304" pitchFamily="18" charset="0"/>
                <a:cs typeface="Times New Roman" panose="02020603050405020304" pitchFamily="18" charset="0"/>
              </a:rPr>
              <a:t>                           We had to ask our guide to interpret for us.</a:t>
            </a:r>
          </a:p>
          <a:p>
            <a:pPr marL="285750" indent="-285750" algn="just">
              <a:buFont typeface="Arial" panose="020B0604020202020204" pitchFamily="34" charset="0"/>
              <a:buChar char="•"/>
            </a:pPr>
            <a:r>
              <a:rPr lang="en-US" b="1" dirty="0">
                <a:highlight>
                  <a:srgbClr val="FFFF00"/>
                </a:highlight>
                <a:latin typeface="Times New Roman" panose="02020603050405020304" pitchFamily="18" charset="0"/>
                <a:cs typeface="Times New Roman" panose="02020603050405020304" pitchFamily="18" charset="0"/>
              </a:rPr>
              <a:t>Post </a:t>
            </a:r>
            <a:r>
              <a:rPr lang="en-US" b="1" dirty="0">
                <a:latin typeface="Times New Roman" panose="02020603050405020304" pitchFamily="18" charset="0"/>
                <a:cs typeface="Times New Roman" panose="02020603050405020304" pitchFamily="18" charset="0"/>
              </a:rPr>
              <a:t>(v.): </a:t>
            </a:r>
            <a:r>
              <a:rPr lang="en-US" dirty="0">
                <a:latin typeface="Times New Roman" panose="02020603050405020304" pitchFamily="18" charset="0"/>
                <a:cs typeface="Times New Roman" panose="02020603050405020304" pitchFamily="18" charset="0"/>
              </a:rPr>
              <a:t>to publish something such as a message or picture on a website or using social media.</a:t>
            </a:r>
          </a:p>
          <a:p>
            <a:pPr algn="just"/>
            <a:r>
              <a:rPr lang="en-US" b="1" dirty="0">
                <a:latin typeface="Times New Roman" panose="02020603050405020304" pitchFamily="18" charset="0"/>
                <a:cs typeface="Times New Roman" panose="02020603050405020304" pitchFamily="18" charset="0"/>
              </a:rPr>
              <a:t>                             I never post anything on the internet.</a:t>
            </a:r>
          </a:p>
          <a:p>
            <a:pPr marL="285750" indent="-285750" algn="just">
              <a:buFont typeface="Arial" panose="020B0604020202020204" pitchFamily="34" charset="0"/>
              <a:buChar char="•"/>
            </a:pPr>
            <a:r>
              <a:rPr lang="en-US" b="1" dirty="0">
                <a:highlight>
                  <a:srgbClr val="FFFF00"/>
                </a:highlight>
                <a:latin typeface="Times New Roman" panose="02020603050405020304" pitchFamily="18" charset="0"/>
                <a:cs typeface="Times New Roman" panose="02020603050405020304" pitchFamily="18" charset="0"/>
              </a:rPr>
              <a:t>Post</a:t>
            </a:r>
            <a:r>
              <a:rPr lang="en-US" b="1" dirty="0">
                <a:latin typeface="Times New Roman" panose="02020603050405020304" pitchFamily="18" charset="0"/>
                <a:cs typeface="Times New Roman" panose="02020603050405020304" pitchFamily="18" charset="0"/>
              </a:rPr>
              <a:t> (n.): </a:t>
            </a:r>
            <a:r>
              <a:rPr lang="en-US" dirty="0">
                <a:latin typeface="Times New Roman" panose="02020603050405020304" pitchFamily="18" charset="0"/>
                <a:cs typeface="Times New Roman" panose="02020603050405020304" pitchFamily="18" charset="0"/>
              </a:rPr>
              <a:t>something such as a message or picture that you publish on a website or using social media.</a:t>
            </a:r>
          </a:p>
          <a:p>
            <a:pPr algn="just"/>
            <a:r>
              <a:rPr lang="en-US" b="1" dirty="0">
                <a:latin typeface="Times New Roman" panose="02020603050405020304" pitchFamily="18" charset="0"/>
                <a:cs typeface="Times New Roman" panose="02020603050405020304" pitchFamily="18" charset="0"/>
              </a:rPr>
              <a:t>                             Many people liked my last post on Instagram.</a:t>
            </a:r>
          </a:p>
          <a:p>
            <a:pPr marL="285750" indent="-285750" algn="just">
              <a:buFont typeface="Arial" panose="020B0604020202020204" pitchFamily="34" charset="0"/>
              <a:buChar char="•"/>
            </a:pPr>
            <a:r>
              <a:rPr lang="en-US" b="1" dirty="0">
                <a:highlight>
                  <a:srgbClr val="FFFF00"/>
                </a:highlight>
                <a:latin typeface="Times New Roman" panose="02020603050405020304" pitchFamily="18" charset="0"/>
                <a:cs typeface="Times New Roman" panose="02020603050405020304" pitchFamily="18" charset="0"/>
              </a:rPr>
              <a:t>Shout</a:t>
            </a:r>
            <a:r>
              <a:rPr lang="en-US" b="1" dirty="0">
                <a:latin typeface="Times New Roman" panose="02020603050405020304" pitchFamily="18" charset="0"/>
                <a:cs typeface="Times New Roman" panose="02020603050405020304" pitchFamily="18" charset="0"/>
              </a:rPr>
              <a:t> (v.): </a:t>
            </a:r>
            <a:r>
              <a:rPr lang="en-US" dirty="0">
                <a:latin typeface="Times New Roman" panose="02020603050405020304" pitchFamily="18" charset="0"/>
                <a:cs typeface="Times New Roman" panose="02020603050405020304" pitchFamily="18" charset="0"/>
              </a:rPr>
              <a:t>to speak with a very loud voice.</a:t>
            </a:r>
          </a:p>
          <a:p>
            <a:pPr algn="just"/>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The woman was shouting when the thief attacked her.</a:t>
            </a:r>
          </a:p>
          <a:p>
            <a:pPr marL="285750" indent="-285750" algn="just">
              <a:buFont typeface="Arial" panose="020B0604020202020204" pitchFamily="34" charset="0"/>
              <a:buChar char="•"/>
            </a:pPr>
            <a:r>
              <a:rPr lang="en-US" b="1" dirty="0">
                <a:highlight>
                  <a:srgbClr val="FFFF00"/>
                </a:highlight>
                <a:latin typeface="Times New Roman" panose="02020603050405020304" pitchFamily="18" charset="0"/>
                <a:cs typeface="Times New Roman" panose="02020603050405020304" pitchFamily="18" charset="0"/>
              </a:rPr>
              <a:t>Translate</a:t>
            </a:r>
            <a:r>
              <a:rPr lang="en-US" b="1" dirty="0">
                <a:latin typeface="Times New Roman" panose="02020603050405020304" pitchFamily="18" charset="0"/>
                <a:cs typeface="Times New Roman" panose="02020603050405020304" pitchFamily="18" charset="0"/>
              </a:rPr>
              <a:t> (v.): </a:t>
            </a:r>
            <a:r>
              <a:rPr lang="en-US" dirty="0">
                <a:latin typeface="Times New Roman" panose="02020603050405020304" pitchFamily="18" charset="0"/>
                <a:cs typeface="Times New Roman" panose="02020603050405020304" pitchFamily="18" charset="0"/>
              </a:rPr>
              <a:t>to change words into a different language.</a:t>
            </a:r>
          </a:p>
          <a:p>
            <a:pPr algn="just"/>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We were asked to translate a list of sentences.</a:t>
            </a:r>
          </a:p>
          <a:p>
            <a:pPr marL="285750" indent="-285750" algn="just">
              <a:buFont typeface="Arial" panose="020B0604020202020204" pitchFamily="34" charset="0"/>
              <a:buChar char="•"/>
            </a:pPr>
            <a:r>
              <a:rPr lang="en-US" b="1" dirty="0">
                <a:highlight>
                  <a:srgbClr val="FFFF00"/>
                </a:highlight>
                <a:latin typeface="Times New Roman" panose="02020603050405020304" pitchFamily="18" charset="0"/>
                <a:cs typeface="Times New Roman" panose="02020603050405020304" pitchFamily="18" charset="0"/>
              </a:rPr>
              <a:t>Wave</a:t>
            </a:r>
            <a:r>
              <a:rPr lang="en-US" b="1" dirty="0">
                <a:latin typeface="Times New Roman" panose="02020603050405020304" pitchFamily="18" charset="0"/>
                <a:cs typeface="Times New Roman" panose="02020603050405020304" pitchFamily="18" charset="0"/>
              </a:rPr>
              <a:t> (v.): </a:t>
            </a:r>
            <a:r>
              <a:rPr lang="en-US" dirty="0">
                <a:latin typeface="Times New Roman" panose="02020603050405020304" pitchFamily="18" charset="0"/>
                <a:cs typeface="Times New Roman" panose="02020603050405020304" pitchFamily="18" charset="0"/>
              </a:rPr>
              <a:t>to raise your hand and move it from side to side as a way of greeting someone.</a:t>
            </a:r>
          </a:p>
          <a:p>
            <a:pPr algn="just"/>
            <a:r>
              <a:rPr lang="en-US" b="1" dirty="0">
                <a:latin typeface="Times New Roman" panose="02020603050405020304" pitchFamily="18" charset="0"/>
                <a:cs typeface="Times New Roman" panose="02020603050405020304" pitchFamily="18" charset="0"/>
              </a:rPr>
              <a:t>                           I waved at him from the window but he didn't see me.</a:t>
            </a:r>
          </a:p>
          <a:p>
            <a:pPr marL="285750" indent="-285750" algn="just">
              <a:buFont typeface="Arial" panose="020B0604020202020204" pitchFamily="34" charset="0"/>
              <a:buChar char="•"/>
            </a:pPr>
            <a:r>
              <a:rPr lang="en-US" b="1" dirty="0">
                <a:highlight>
                  <a:srgbClr val="FFFF00"/>
                </a:highlight>
                <a:latin typeface="Times New Roman" panose="02020603050405020304" pitchFamily="18" charset="0"/>
                <a:cs typeface="Times New Roman" panose="02020603050405020304" pitchFamily="18" charset="0"/>
              </a:rPr>
              <a:t>Whispe</a:t>
            </a:r>
            <a:r>
              <a:rPr lang="en-US" b="1" dirty="0">
                <a:latin typeface="Times New Roman" panose="02020603050405020304" pitchFamily="18" charset="0"/>
                <a:cs typeface="Times New Roman" panose="02020603050405020304" pitchFamily="18" charset="0"/>
              </a:rPr>
              <a:t>r (v.): </a:t>
            </a:r>
            <a:r>
              <a:rPr lang="en-US" dirty="0">
                <a:latin typeface="Times New Roman" panose="02020603050405020304" pitchFamily="18" charset="0"/>
                <a:cs typeface="Times New Roman" panose="02020603050405020304" pitchFamily="18" charset="0"/>
              </a:rPr>
              <a:t>to speak very quietly, using the breath but not the voice, so that only the person close to you hear you.</a:t>
            </a:r>
          </a:p>
          <a:p>
            <a:pPr algn="just"/>
            <a:r>
              <a:rPr lang="en-US" b="1" dirty="0">
                <a:latin typeface="Times New Roman" panose="02020603050405020304" pitchFamily="18" charset="0"/>
                <a:cs typeface="Times New Roman" panose="02020603050405020304" pitchFamily="18" charset="0"/>
              </a:rPr>
              <a:t>                            She leaned over and whispered something in his ear.</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                                                  </a:t>
            </a:r>
          </a:p>
        </p:txBody>
      </p:sp>
      <p:pic>
        <p:nvPicPr>
          <p:cNvPr id="3" name="Picture 2" descr="A logo of a university&#10;&#10;Description automatically generated">
            <a:extLst>
              <a:ext uri="{FF2B5EF4-FFF2-40B4-BE49-F238E27FC236}">
                <a16:creationId xmlns:a16="http://schemas.microsoft.com/office/drawing/2014/main" id="{8410C86C-DCAB-8FA7-0FE5-AA0C7E9627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2434030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8C9843-8B30-EEA9-4814-31EDCD31E8F5}"/>
              </a:ext>
            </a:extLst>
          </p:cNvPr>
          <p:cNvPicPr>
            <a:picLocks noChangeAspect="1"/>
          </p:cNvPicPr>
          <p:nvPr/>
        </p:nvPicPr>
        <p:blipFill>
          <a:blip r:embed="rId2"/>
          <a:stretch>
            <a:fillRect/>
          </a:stretch>
        </p:blipFill>
        <p:spPr>
          <a:xfrm>
            <a:off x="902314" y="1325817"/>
            <a:ext cx="10387371" cy="3715808"/>
          </a:xfrm>
          <a:prstGeom prst="rect">
            <a:avLst/>
          </a:prstGeom>
        </p:spPr>
      </p:pic>
      <p:pic>
        <p:nvPicPr>
          <p:cNvPr id="3" name="Picture 2" descr="A logo of a university&#10;&#10;Description automatically generated">
            <a:extLst>
              <a:ext uri="{FF2B5EF4-FFF2-40B4-BE49-F238E27FC236}">
                <a16:creationId xmlns:a16="http://schemas.microsoft.com/office/drawing/2014/main" id="{C27E8495-4AA5-6972-67AB-FDDE86A2D3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5787078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B529ACF-9A97-82A2-0953-8C0E6FEB4BB0}"/>
              </a:ext>
            </a:extLst>
          </p:cNvPr>
          <p:cNvPicPr>
            <a:picLocks noChangeAspect="1"/>
          </p:cNvPicPr>
          <p:nvPr/>
        </p:nvPicPr>
        <p:blipFill>
          <a:blip r:embed="rId2"/>
          <a:stretch>
            <a:fillRect/>
          </a:stretch>
        </p:blipFill>
        <p:spPr>
          <a:xfrm>
            <a:off x="1232451" y="1198756"/>
            <a:ext cx="9660836" cy="4460488"/>
          </a:xfrm>
          <a:prstGeom prst="rect">
            <a:avLst/>
          </a:prstGeom>
        </p:spPr>
      </p:pic>
      <p:pic>
        <p:nvPicPr>
          <p:cNvPr id="3" name="Picture 2" descr="A logo of a university&#10;&#10;Description automatically generated">
            <a:extLst>
              <a:ext uri="{FF2B5EF4-FFF2-40B4-BE49-F238E27FC236}">
                <a16:creationId xmlns:a16="http://schemas.microsoft.com/office/drawing/2014/main" id="{0BCB9D3E-20C4-9842-D46E-EAC11AE19D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36911584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A32AF91-BDE2-1E78-85DC-A34C82309D78}"/>
              </a:ext>
            </a:extLst>
          </p:cNvPr>
          <p:cNvPicPr>
            <a:picLocks noChangeAspect="1"/>
          </p:cNvPicPr>
          <p:nvPr/>
        </p:nvPicPr>
        <p:blipFill>
          <a:blip r:embed="rId2"/>
          <a:stretch>
            <a:fillRect/>
          </a:stretch>
        </p:blipFill>
        <p:spPr>
          <a:xfrm>
            <a:off x="1124323" y="1723889"/>
            <a:ext cx="9943354" cy="3410221"/>
          </a:xfrm>
          <a:prstGeom prst="rect">
            <a:avLst/>
          </a:prstGeom>
        </p:spPr>
      </p:pic>
      <p:pic>
        <p:nvPicPr>
          <p:cNvPr id="3" name="Picture 2" descr="A logo of a university&#10;&#10;Description automatically generated">
            <a:extLst>
              <a:ext uri="{FF2B5EF4-FFF2-40B4-BE49-F238E27FC236}">
                <a16:creationId xmlns:a16="http://schemas.microsoft.com/office/drawing/2014/main" id="{A8CF8F35-9591-7199-A75B-BE4136137A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18316547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EBE37CA-67F0-615E-069A-5C96309F860B}"/>
              </a:ext>
            </a:extLst>
          </p:cNvPr>
          <p:cNvPicPr>
            <a:picLocks noChangeAspect="1"/>
          </p:cNvPicPr>
          <p:nvPr/>
        </p:nvPicPr>
        <p:blipFill>
          <a:blip r:embed="rId2"/>
          <a:stretch>
            <a:fillRect/>
          </a:stretch>
        </p:blipFill>
        <p:spPr>
          <a:xfrm>
            <a:off x="842342" y="914606"/>
            <a:ext cx="8220074" cy="390525"/>
          </a:xfrm>
          <a:prstGeom prst="rect">
            <a:avLst/>
          </a:prstGeom>
        </p:spPr>
      </p:pic>
      <p:pic>
        <p:nvPicPr>
          <p:cNvPr id="7" name="Picture 6">
            <a:extLst>
              <a:ext uri="{FF2B5EF4-FFF2-40B4-BE49-F238E27FC236}">
                <a16:creationId xmlns:a16="http://schemas.microsoft.com/office/drawing/2014/main" id="{47BE23C0-C800-0FF3-59FC-7AF67BF516E3}"/>
              </a:ext>
            </a:extLst>
          </p:cNvPr>
          <p:cNvPicPr>
            <a:picLocks noChangeAspect="1"/>
          </p:cNvPicPr>
          <p:nvPr/>
        </p:nvPicPr>
        <p:blipFill>
          <a:blip r:embed="rId3"/>
          <a:stretch>
            <a:fillRect/>
          </a:stretch>
        </p:blipFill>
        <p:spPr>
          <a:xfrm>
            <a:off x="842342" y="1305131"/>
            <a:ext cx="8220075" cy="3467100"/>
          </a:xfrm>
          <a:prstGeom prst="rect">
            <a:avLst/>
          </a:prstGeom>
        </p:spPr>
      </p:pic>
      <p:pic>
        <p:nvPicPr>
          <p:cNvPr id="4" name="Picture 3" descr="A logo of a university&#10;&#10;Description automatically generated">
            <a:extLst>
              <a:ext uri="{FF2B5EF4-FFF2-40B4-BE49-F238E27FC236}">
                <a16:creationId xmlns:a16="http://schemas.microsoft.com/office/drawing/2014/main" id="{976CEAC0-F03D-71B9-0820-70FFA85F7E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23110338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BE65DD-B7AD-4C00-3C91-084638CF6A17}"/>
              </a:ext>
            </a:extLst>
          </p:cNvPr>
          <p:cNvPicPr>
            <a:picLocks noChangeAspect="1"/>
          </p:cNvPicPr>
          <p:nvPr/>
        </p:nvPicPr>
        <p:blipFill>
          <a:blip r:embed="rId2"/>
          <a:stretch>
            <a:fillRect/>
          </a:stretch>
        </p:blipFill>
        <p:spPr>
          <a:xfrm>
            <a:off x="1662112" y="1262062"/>
            <a:ext cx="8867775" cy="4333875"/>
          </a:xfrm>
          <a:prstGeom prst="rect">
            <a:avLst/>
          </a:prstGeom>
        </p:spPr>
      </p:pic>
      <p:pic>
        <p:nvPicPr>
          <p:cNvPr id="4" name="Picture 3" descr="A logo of a university&#10;&#10;Description automatically generated">
            <a:extLst>
              <a:ext uri="{FF2B5EF4-FFF2-40B4-BE49-F238E27FC236}">
                <a16:creationId xmlns:a16="http://schemas.microsoft.com/office/drawing/2014/main" id="{607948C2-4072-F388-9AC7-A7F67AD369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19916833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5CF731-2B59-C4F0-650B-F99E980AA4CB}"/>
              </a:ext>
            </a:extLst>
          </p:cNvPr>
          <p:cNvPicPr>
            <a:picLocks noChangeAspect="1"/>
          </p:cNvPicPr>
          <p:nvPr/>
        </p:nvPicPr>
        <p:blipFill>
          <a:blip r:embed="rId2"/>
          <a:stretch>
            <a:fillRect/>
          </a:stretch>
        </p:blipFill>
        <p:spPr>
          <a:xfrm>
            <a:off x="1824037" y="1171575"/>
            <a:ext cx="8543925" cy="4514850"/>
          </a:xfrm>
          <a:prstGeom prst="rect">
            <a:avLst/>
          </a:prstGeom>
        </p:spPr>
      </p:pic>
      <p:pic>
        <p:nvPicPr>
          <p:cNvPr id="4" name="Picture 3" descr="A logo of a university&#10;&#10;Description automatically generated">
            <a:extLst>
              <a:ext uri="{FF2B5EF4-FFF2-40B4-BE49-F238E27FC236}">
                <a16:creationId xmlns:a16="http://schemas.microsoft.com/office/drawing/2014/main" id="{066DBB23-8D07-F407-562E-3152381DAF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9481370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DC9280-C3B0-86E3-D4CB-66FEFB480321}"/>
              </a:ext>
            </a:extLst>
          </p:cNvPr>
          <p:cNvPicPr>
            <a:picLocks noChangeAspect="1"/>
          </p:cNvPicPr>
          <p:nvPr/>
        </p:nvPicPr>
        <p:blipFill>
          <a:blip r:embed="rId2"/>
          <a:stretch>
            <a:fillRect/>
          </a:stretch>
        </p:blipFill>
        <p:spPr>
          <a:xfrm>
            <a:off x="1785937" y="1038225"/>
            <a:ext cx="8620125" cy="4781550"/>
          </a:xfrm>
          <a:prstGeom prst="rect">
            <a:avLst/>
          </a:prstGeom>
        </p:spPr>
      </p:pic>
      <p:pic>
        <p:nvPicPr>
          <p:cNvPr id="4" name="Picture 3" descr="A logo of a university&#10;&#10;Description automatically generated">
            <a:extLst>
              <a:ext uri="{FF2B5EF4-FFF2-40B4-BE49-F238E27FC236}">
                <a16:creationId xmlns:a16="http://schemas.microsoft.com/office/drawing/2014/main" id="{AD2B5307-13E8-F295-8176-6B76034C6B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30793275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3360BDC-3332-49BE-176C-0BB2CC44B695}"/>
              </a:ext>
            </a:extLst>
          </p:cNvPr>
          <p:cNvPicPr>
            <a:picLocks noChangeAspect="1"/>
          </p:cNvPicPr>
          <p:nvPr/>
        </p:nvPicPr>
        <p:blipFill>
          <a:blip r:embed="rId2"/>
          <a:stretch>
            <a:fillRect/>
          </a:stretch>
        </p:blipFill>
        <p:spPr>
          <a:xfrm>
            <a:off x="993913" y="783865"/>
            <a:ext cx="7553325" cy="5057444"/>
          </a:xfrm>
          <a:prstGeom prst="rect">
            <a:avLst/>
          </a:prstGeom>
        </p:spPr>
      </p:pic>
      <p:sp>
        <p:nvSpPr>
          <p:cNvPr id="6" name="TextBox 5">
            <a:extLst>
              <a:ext uri="{FF2B5EF4-FFF2-40B4-BE49-F238E27FC236}">
                <a16:creationId xmlns:a16="http://schemas.microsoft.com/office/drawing/2014/main" id="{31C29411-876C-724D-136D-B3112CF4017E}"/>
              </a:ext>
            </a:extLst>
          </p:cNvPr>
          <p:cNvSpPr txBox="1"/>
          <p:nvPr/>
        </p:nvSpPr>
        <p:spPr>
          <a:xfrm>
            <a:off x="3710401" y="4227443"/>
            <a:ext cx="1060174"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cancel</a:t>
            </a:r>
          </a:p>
        </p:txBody>
      </p:sp>
      <p:sp>
        <p:nvSpPr>
          <p:cNvPr id="7" name="TextBox 6">
            <a:extLst>
              <a:ext uri="{FF2B5EF4-FFF2-40B4-BE49-F238E27FC236}">
                <a16:creationId xmlns:a16="http://schemas.microsoft.com/office/drawing/2014/main" id="{3F924FD3-8BC9-A833-026A-06D608A15BA3}"/>
              </a:ext>
            </a:extLst>
          </p:cNvPr>
          <p:cNvSpPr txBox="1"/>
          <p:nvPr/>
        </p:nvSpPr>
        <p:spPr>
          <a:xfrm>
            <a:off x="2716696" y="4982817"/>
            <a:ext cx="113947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doctor’s</a:t>
            </a:r>
          </a:p>
        </p:txBody>
      </p:sp>
      <p:pic>
        <p:nvPicPr>
          <p:cNvPr id="8" name="Picture 7" descr="A logo of a university&#10;&#10;Description automatically generated">
            <a:extLst>
              <a:ext uri="{FF2B5EF4-FFF2-40B4-BE49-F238E27FC236}">
                <a16:creationId xmlns:a16="http://schemas.microsoft.com/office/drawing/2014/main" id="{F228B24F-A7CA-0146-7B9C-4094BED52C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17556407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7768A7-0A96-958D-0889-C9E0B51116C4}"/>
              </a:ext>
            </a:extLst>
          </p:cNvPr>
          <p:cNvPicPr>
            <a:picLocks noChangeAspect="1"/>
          </p:cNvPicPr>
          <p:nvPr/>
        </p:nvPicPr>
        <p:blipFill>
          <a:blip r:embed="rId2"/>
          <a:stretch>
            <a:fillRect/>
          </a:stretch>
        </p:blipFill>
        <p:spPr>
          <a:xfrm>
            <a:off x="1234315" y="906117"/>
            <a:ext cx="6410325" cy="4648200"/>
          </a:xfrm>
          <a:prstGeom prst="rect">
            <a:avLst/>
          </a:prstGeom>
        </p:spPr>
      </p:pic>
      <p:sp>
        <p:nvSpPr>
          <p:cNvPr id="4" name="TextBox 3">
            <a:extLst>
              <a:ext uri="{FF2B5EF4-FFF2-40B4-BE49-F238E27FC236}">
                <a16:creationId xmlns:a16="http://schemas.microsoft.com/office/drawing/2014/main" id="{3A9AD1C2-E668-3B58-5D7A-B1FA1B8211DC}"/>
              </a:ext>
            </a:extLst>
          </p:cNvPr>
          <p:cNvSpPr txBox="1"/>
          <p:nvPr/>
        </p:nvSpPr>
        <p:spPr>
          <a:xfrm>
            <a:off x="4770783" y="3216965"/>
            <a:ext cx="74212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noise</a:t>
            </a:r>
          </a:p>
        </p:txBody>
      </p:sp>
      <p:sp>
        <p:nvSpPr>
          <p:cNvPr id="5" name="TextBox 4">
            <a:extLst>
              <a:ext uri="{FF2B5EF4-FFF2-40B4-BE49-F238E27FC236}">
                <a16:creationId xmlns:a16="http://schemas.microsoft.com/office/drawing/2014/main" id="{105911AB-27F3-A884-87B5-88F52A38D975}"/>
              </a:ext>
            </a:extLst>
          </p:cNvPr>
          <p:cNvSpPr txBox="1"/>
          <p:nvPr/>
        </p:nvSpPr>
        <p:spPr>
          <a:xfrm>
            <a:off x="4823791" y="4837043"/>
            <a:ext cx="218660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appointment </a:t>
            </a:r>
          </a:p>
        </p:txBody>
      </p:sp>
      <p:pic>
        <p:nvPicPr>
          <p:cNvPr id="6" name="Picture 5" descr="A logo of a university&#10;&#10;Description automatically generated">
            <a:extLst>
              <a:ext uri="{FF2B5EF4-FFF2-40B4-BE49-F238E27FC236}">
                <a16:creationId xmlns:a16="http://schemas.microsoft.com/office/drawing/2014/main" id="{802497F7-4ADB-008E-217E-4B160DEED3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38731839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B9DB45-8E89-0636-02C3-A718698EF8A6}"/>
              </a:ext>
            </a:extLst>
          </p:cNvPr>
          <p:cNvPicPr>
            <a:picLocks noChangeAspect="1"/>
          </p:cNvPicPr>
          <p:nvPr/>
        </p:nvPicPr>
        <p:blipFill>
          <a:blip r:embed="rId2"/>
          <a:stretch>
            <a:fillRect/>
          </a:stretch>
        </p:blipFill>
        <p:spPr>
          <a:xfrm>
            <a:off x="940904" y="721585"/>
            <a:ext cx="7534067" cy="5414830"/>
          </a:xfrm>
          <a:prstGeom prst="rect">
            <a:avLst/>
          </a:prstGeom>
        </p:spPr>
      </p:pic>
      <p:sp>
        <p:nvSpPr>
          <p:cNvPr id="4" name="TextBox 3">
            <a:extLst>
              <a:ext uri="{FF2B5EF4-FFF2-40B4-BE49-F238E27FC236}">
                <a16:creationId xmlns:a16="http://schemas.microsoft.com/office/drawing/2014/main" id="{5491C0A7-9B86-3D5D-AB0C-0BA504B11117}"/>
              </a:ext>
            </a:extLst>
          </p:cNvPr>
          <p:cNvSpPr txBox="1"/>
          <p:nvPr/>
        </p:nvSpPr>
        <p:spPr>
          <a:xfrm>
            <a:off x="2623930" y="1775791"/>
            <a:ext cx="901148"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6 pm</a:t>
            </a:r>
          </a:p>
        </p:txBody>
      </p:sp>
      <p:sp>
        <p:nvSpPr>
          <p:cNvPr id="5" name="TextBox 4">
            <a:extLst>
              <a:ext uri="{FF2B5EF4-FFF2-40B4-BE49-F238E27FC236}">
                <a16:creationId xmlns:a16="http://schemas.microsoft.com/office/drawing/2014/main" id="{14425E12-9456-E68F-7AC0-2F54121730E1}"/>
              </a:ext>
            </a:extLst>
          </p:cNvPr>
          <p:cNvSpPr txBox="1"/>
          <p:nvPr/>
        </p:nvSpPr>
        <p:spPr>
          <a:xfrm>
            <a:off x="3180521" y="2145123"/>
            <a:ext cx="901148"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late</a:t>
            </a:r>
          </a:p>
        </p:txBody>
      </p:sp>
      <p:sp>
        <p:nvSpPr>
          <p:cNvPr id="6" name="TextBox 5">
            <a:extLst>
              <a:ext uri="{FF2B5EF4-FFF2-40B4-BE49-F238E27FC236}">
                <a16:creationId xmlns:a16="http://schemas.microsoft.com/office/drawing/2014/main" id="{C31B4DC5-D585-0F8E-6915-2BAE9C0484E7}"/>
              </a:ext>
            </a:extLst>
          </p:cNvPr>
          <p:cNvSpPr txBox="1"/>
          <p:nvPr/>
        </p:nvSpPr>
        <p:spPr>
          <a:xfrm>
            <a:off x="6453809" y="2145123"/>
            <a:ext cx="901148"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school</a:t>
            </a:r>
          </a:p>
        </p:txBody>
      </p:sp>
      <p:sp>
        <p:nvSpPr>
          <p:cNvPr id="7" name="TextBox 6">
            <a:extLst>
              <a:ext uri="{FF2B5EF4-FFF2-40B4-BE49-F238E27FC236}">
                <a16:creationId xmlns:a16="http://schemas.microsoft.com/office/drawing/2014/main" id="{6F4226E1-29E8-E200-907E-B7005B9B189B}"/>
              </a:ext>
            </a:extLst>
          </p:cNvPr>
          <p:cNvSpPr txBox="1"/>
          <p:nvPr/>
        </p:nvSpPr>
        <p:spPr>
          <a:xfrm>
            <a:off x="3339548" y="4929809"/>
            <a:ext cx="74212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phone</a:t>
            </a:r>
          </a:p>
        </p:txBody>
      </p:sp>
      <p:pic>
        <p:nvPicPr>
          <p:cNvPr id="8" name="Picture 7" descr="A logo of a university&#10;&#10;Description automatically generated">
            <a:extLst>
              <a:ext uri="{FF2B5EF4-FFF2-40B4-BE49-F238E27FC236}">
                <a16:creationId xmlns:a16="http://schemas.microsoft.com/office/drawing/2014/main" id="{B5AFE45F-BBAF-1AA5-80FF-6EF22A0FFF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3195593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E601954-B7F0-3620-AA74-3BDE47E85039}"/>
              </a:ext>
            </a:extLst>
          </p:cNvPr>
          <p:cNvPicPr>
            <a:picLocks noChangeAspect="1"/>
          </p:cNvPicPr>
          <p:nvPr/>
        </p:nvPicPr>
        <p:blipFill>
          <a:blip r:embed="rId2"/>
          <a:stretch>
            <a:fillRect/>
          </a:stretch>
        </p:blipFill>
        <p:spPr>
          <a:xfrm>
            <a:off x="677300" y="845234"/>
            <a:ext cx="7658100" cy="609600"/>
          </a:xfrm>
          <a:prstGeom prst="rect">
            <a:avLst/>
          </a:prstGeom>
        </p:spPr>
      </p:pic>
      <p:pic>
        <p:nvPicPr>
          <p:cNvPr id="9" name="Picture 8">
            <a:extLst>
              <a:ext uri="{FF2B5EF4-FFF2-40B4-BE49-F238E27FC236}">
                <a16:creationId xmlns:a16="http://schemas.microsoft.com/office/drawing/2014/main" id="{2CA51D68-CC20-6074-7652-6C61E478B779}"/>
              </a:ext>
            </a:extLst>
          </p:cNvPr>
          <p:cNvPicPr>
            <a:picLocks noChangeAspect="1"/>
          </p:cNvPicPr>
          <p:nvPr/>
        </p:nvPicPr>
        <p:blipFill>
          <a:blip r:embed="rId3"/>
          <a:stretch>
            <a:fillRect/>
          </a:stretch>
        </p:blipFill>
        <p:spPr>
          <a:xfrm>
            <a:off x="677300" y="1454834"/>
            <a:ext cx="7658100" cy="4451545"/>
          </a:xfrm>
          <a:prstGeom prst="rect">
            <a:avLst/>
          </a:prstGeom>
        </p:spPr>
      </p:pic>
      <p:pic>
        <p:nvPicPr>
          <p:cNvPr id="4" name="Picture 3" descr="A logo of a university&#10;&#10;Description automatically generated">
            <a:extLst>
              <a:ext uri="{FF2B5EF4-FFF2-40B4-BE49-F238E27FC236}">
                <a16:creationId xmlns:a16="http://schemas.microsoft.com/office/drawing/2014/main" id="{84D0836D-99C7-95E0-4231-A6ECE1D9A5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15022462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38A9CD-24CC-62A1-06FF-A05C88046273}"/>
              </a:ext>
            </a:extLst>
          </p:cNvPr>
          <p:cNvPicPr>
            <a:picLocks noChangeAspect="1"/>
          </p:cNvPicPr>
          <p:nvPr/>
        </p:nvPicPr>
        <p:blipFill>
          <a:blip r:embed="rId2"/>
          <a:stretch>
            <a:fillRect/>
          </a:stretch>
        </p:blipFill>
        <p:spPr>
          <a:xfrm>
            <a:off x="808383" y="752564"/>
            <a:ext cx="6855308" cy="2996144"/>
          </a:xfrm>
          <a:prstGeom prst="rect">
            <a:avLst/>
          </a:prstGeom>
        </p:spPr>
      </p:pic>
      <p:pic>
        <p:nvPicPr>
          <p:cNvPr id="5" name="Picture 4">
            <a:extLst>
              <a:ext uri="{FF2B5EF4-FFF2-40B4-BE49-F238E27FC236}">
                <a16:creationId xmlns:a16="http://schemas.microsoft.com/office/drawing/2014/main" id="{CBF06C47-5414-BC7A-8556-B759AC08D9B9}"/>
              </a:ext>
            </a:extLst>
          </p:cNvPr>
          <p:cNvPicPr>
            <a:picLocks noChangeAspect="1"/>
          </p:cNvPicPr>
          <p:nvPr/>
        </p:nvPicPr>
        <p:blipFill>
          <a:blip r:embed="rId3"/>
          <a:stretch>
            <a:fillRect/>
          </a:stretch>
        </p:blipFill>
        <p:spPr>
          <a:xfrm>
            <a:off x="808383" y="3861767"/>
            <a:ext cx="6855308" cy="2107220"/>
          </a:xfrm>
          <a:prstGeom prst="rect">
            <a:avLst/>
          </a:prstGeom>
        </p:spPr>
      </p:pic>
      <p:pic>
        <p:nvPicPr>
          <p:cNvPr id="4" name="Picture 3" descr="A logo of a university&#10;&#10;Description automatically generated">
            <a:extLst>
              <a:ext uri="{FF2B5EF4-FFF2-40B4-BE49-F238E27FC236}">
                <a16:creationId xmlns:a16="http://schemas.microsoft.com/office/drawing/2014/main" id="{24A6A139-BA5B-B074-2D94-CC6632EEF6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5312604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BA97092-417B-9DAE-46F6-D0B1E0244069}"/>
              </a:ext>
            </a:extLst>
          </p:cNvPr>
          <p:cNvPicPr>
            <a:picLocks noChangeAspect="1"/>
          </p:cNvPicPr>
          <p:nvPr/>
        </p:nvPicPr>
        <p:blipFill>
          <a:blip r:embed="rId2"/>
          <a:stretch>
            <a:fillRect/>
          </a:stretch>
        </p:blipFill>
        <p:spPr>
          <a:xfrm>
            <a:off x="769659" y="1113595"/>
            <a:ext cx="4685266" cy="4002721"/>
          </a:xfrm>
          <a:prstGeom prst="rect">
            <a:avLst/>
          </a:prstGeom>
        </p:spPr>
      </p:pic>
      <p:pic>
        <p:nvPicPr>
          <p:cNvPr id="5" name="Picture 4">
            <a:extLst>
              <a:ext uri="{FF2B5EF4-FFF2-40B4-BE49-F238E27FC236}">
                <a16:creationId xmlns:a16="http://schemas.microsoft.com/office/drawing/2014/main" id="{77FF9F61-5C02-E077-B0CC-21885FDBC701}"/>
              </a:ext>
            </a:extLst>
          </p:cNvPr>
          <p:cNvPicPr>
            <a:picLocks noChangeAspect="1"/>
          </p:cNvPicPr>
          <p:nvPr/>
        </p:nvPicPr>
        <p:blipFill>
          <a:blip r:embed="rId3"/>
          <a:stretch>
            <a:fillRect/>
          </a:stretch>
        </p:blipFill>
        <p:spPr>
          <a:xfrm>
            <a:off x="5454925" y="1696692"/>
            <a:ext cx="6013704" cy="2451238"/>
          </a:xfrm>
          <a:prstGeom prst="rect">
            <a:avLst/>
          </a:prstGeom>
        </p:spPr>
      </p:pic>
      <p:pic>
        <p:nvPicPr>
          <p:cNvPr id="4" name="Picture 3" descr="A logo of a university&#10;&#10;Description automatically generated">
            <a:extLst>
              <a:ext uri="{FF2B5EF4-FFF2-40B4-BE49-F238E27FC236}">
                <a16:creationId xmlns:a16="http://schemas.microsoft.com/office/drawing/2014/main" id="{0BF49F07-ACBC-2F9B-F4E0-61BC272BCA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39122315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5BED4F-DF49-7CCE-65AA-58DEDD326F35}"/>
              </a:ext>
            </a:extLst>
          </p:cNvPr>
          <p:cNvPicPr>
            <a:picLocks noChangeAspect="1"/>
          </p:cNvPicPr>
          <p:nvPr/>
        </p:nvPicPr>
        <p:blipFill>
          <a:blip r:embed="rId2"/>
          <a:stretch>
            <a:fillRect/>
          </a:stretch>
        </p:blipFill>
        <p:spPr>
          <a:xfrm>
            <a:off x="848139" y="1257411"/>
            <a:ext cx="5922893" cy="3158876"/>
          </a:xfrm>
          <a:prstGeom prst="rect">
            <a:avLst/>
          </a:prstGeom>
        </p:spPr>
      </p:pic>
      <p:pic>
        <p:nvPicPr>
          <p:cNvPr id="5" name="Picture 4">
            <a:extLst>
              <a:ext uri="{FF2B5EF4-FFF2-40B4-BE49-F238E27FC236}">
                <a16:creationId xmlns:a16="http://schemas.microsoft.com/office/drawing/2014/main" id="{4AF5BAD9-284D-A4ED-EE40-650B09D4A553}"/>
              </a:ext>
            </a:extLst>
          </p:cNvPr>
          <p:cNvPicPr>
            <a:picLocks noChangeAspect="1"/>
          </p:cNvPicPr>
          <p:nvPr/>
        </p:nvPicPr>
        <p:blipFill>
          <a:blip r:embed="rId3"/>
          <a:stretch>
            <a:fillRect/>
          </a:stretch>
        </p:blipFill>
        <p:spPr>
          <a:xfrm>
            <a:off x="6799879" y="1683026"/>
            <a:ext cx="4543982" cy="2015835"/>
          </a:xfrm>
          <a:prstGeom prst="rect">
            <a:avLst/>
          </a:prstGeom>
        </p:spPr>
      </p:pic>
      <p:sp>
        <p:nvSpPr>
          <p:cNvPr id="6" name="TextBox 5">
            <a:extLst>
              <a:ext uri="{FF2B5EF4-FFF2-40B4-BE49-F238E27FC236}">
                <a16:creationId xmlns:a16="http://schemas.microsoft.com/office/drawing/2014/main" id="{EC60A040-D355-7FD7-5B70-CBA6D1722586}"/>
              </a:ext>
            </a:extLst>
          </p:cNvPr>
          <p:cNvSpPr txBox="1"/>
          <p:nvPr/>
        </p:nvSpPr>
        <p:spPr>
          <a:xfrm>
            <a:off x="967409" y="4638261"/>
            <a:ext cx="2478156" cy="1289071"/>
          </a:xfrm>
          <a:prstGeom prst="rect">
            <a:avLst/>
          </a:prstGeom>
          <a:noFill/>
        </p:spPr>
        <p:txBody>
          <a:bodyPr wrap="square" rtlCol="0">
            <a:spAutoFit/>
          </a:bodyPr>
          <a:lstStyle/>
          <a:p>
            <a:pPr>
              <a:lnSpc>
                <a:spcPct val="150000"/>
              </a:lnSpc>
            </a:pPr>
            <a:r>
              <a:rPr lang="en-US" dirty="0">
                <a:latin typeface="Times New Roman" panose="02020603050405020304" pitchFamily="18" charset="0"/>
                <a:cs typeface="Times New Roman" panose="02020603050405020304" pitchFamily="18" charset="0"/>
              </a:rPr>
              <a:t>Do + an activity</a:t>
            </a:r>
          </a:p>
          <a:p>
            <a:pPr>
              <a:lnSpc>
                <a:spcPct val="150000"/>
              </a:lnSpc>
            </a:pPr>
            <a:r>
              <a:rPr lang="en-US" dirty="0">
                <a:latin typeface="Times New Roman" panose="02020603050405020304" pitchFamily="18" charset="0"/>
                <a:cs typeface="Times New Roman" panose="02020603050405020304" pitchFamily="18" charset="0"/>
              </a:rPr>
              <a:t>Go + (</a:t>
            </a:r>
            <a:r>
              <a:rPr lang="en-US" dirty="0" err="1">
                <a:latin typeface="Times New Roman" panose="02020603050405020304" pitchFamily="18" charset="0"/>
                <a:cs typeface="Times New Roman" panose="02020603050405020304" pitchFamily="18" charset="0"/>
              </a:rPr>
              <a:t>v+ing</a:t>
            </a:r>
            <a:r>
              <a:rPr lang="en-US" dirty="0">
                <a:latin typeface="Times New Roman" panose="02020603050405020304" pitchFamily="18" charset="0"/>
                <a:cs typeface="Times New Roman" panose="02020603050405020304" pitchFamily="18" charset="0"/>
              </a:rPr>
              <a:t>)</a:t>
            </a:r>
          </a:p>
          <a:p>
            <a:pPr>
              <a:lnSpc>
                <a:spcPct val="150000"/>
              </a:lnSpc>
            </a:pPr>
            <a:r>
              <a:rPr lang="en-US" dirty="0">
                <a:latin typeface="Times New Roman" panose="02020603050405020304" pitchFamily="18" charset="0"/>
                <a:cs typeface="Times New Roman" panose="02020603050405020304" pitchFamily="18" charset="0"/>
              </a:rPr>
              <a:t>Play + a game </a:t>
            </a:r>
          </a:p>
        </p:txBody>
      </p:sp>
      <p:sp>
        <p:nvSpPr>
          <p:cNvPr id="2" name="TextBox 1">
            <a:extLst>
              <a:ext uri="{FF2B5EF4-FFF2-40B4-BE49-F238E27FC236}">
                <a16:creationId xmlns:a16="http://schemas.microsoft.com/office/drawing/2014/main" id="{D22BBB8D-CF91-29D8-71A5-102901B15147}"/>
              </a:ext>
            </a:extLst>
          </p:cNvPr>
          <p:cNvSpPr txBox="1"/>
          <p:nvPr/>
        </p:nvSpPr>
        <p:spPr>
          <a:xfrm>
            <a:off x="4147931" y="4638261"/>
            <a:ext cx="5300870" cy="1289071"/>
          </a:xfrm>
          <a:prstGeom prst="rect">
            <a:avLst/>
          </a:prstGeom>
          <a:noFill/>
        </p:spPr>
        <p:txBody>
          <a:bodyPr wrap="square" rtlCol="0">
            <a:spAutoFit/>
          </a:bodyPr>
          <a:lstStyle/>
          <a:p>
            <a:pPr>
              <a:lnSpc>
                <a:spcPct val="150000"/>
              </a:lnSpc>
            </a:pPr>
            <a:r>
              <a:rPr lang="en-US" dirty="0">
                <a:latin typeface="Times New Roman" panose="02020603050405020304" pitchFamily="18" charset="0"/>
                <a:cs typeface="Times New Roman" panose="02020603050405020304" pitchFamily="18" charset="0"/>
              </a:rPr>
              <a:t>do yoga, do Pilates, do judo.</a:t>
            </a:r>
          </a:p>
          <a:p>
            <a:pPr>
              <a:lnSpc>
                <a:spcPct val="150000"/>
              </a:lnSpc>
            </a:pPr>
            <a:r>
              <a:rPr lang="en-US" dirty="0">
                <a:latin typeface="Times New Roman" panose="02020603050405020304" pitchFamily="18" charset="0"/>
                <a:cs typeface="Times New Roman" panose="02020603050405020304" pitchFamily="18" charset="0"/>
              </a:rPr>
              <a:t>go running, go swimming, go shopping.</a:t>
            </a:r>
          </a:p>
          <a:p>
            <a:pPr>
              <a:lnSpc>
                <a:spcPct val="150000"/>
              </a:lnSpc>
            </a:pPr>
            <a:r>
              <a:rPr lang="en-US" dirty="0">
                <a:latin typeface="Times New Roman" panose="02020603050405020304" pitchFamily="18" charset="0"/>
                <a:cs typeface="Times New Roman" panose="02020603050405020304" pitchFamily="18" charset="0"/>
              </a:rPr>
              <a:t>play cards, play chess, play video games.</a:t>
            </a:r>
          </a:p>
        </p:txBody>
      </p:sp>
      <p:pic>
        <p:nvPicPr>
          <p:cNvPr id="7" name="Picture 6" descr="A logo of a university&#10;&#10;Description automatically generated">
            <a:extLst>
              <a:ext uri="{FF2B5EF4-FFF2-40B4-BE49-F238E27FC236}">
                <a16:creationId xmlns:a16="http://schemas.microsoft.com/office/drawing/2014/main" id="{2610DA2F-B68B-E9D5-F4FB-7B1F057BE5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1271441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C905DF3-1F8D-7280-094B-8E06B6B1FFEA}"/>
              </a:ext>
            </a:extLst>
          </p:cNvPr>
          <p:cNvPicPr>
            <a:picLocks noChangeAspect="1"/>
          </p:cNvPicPr>
          <p:nvPr/>
        </p:nvPicPr>
        <p:blipFill>
          <a:blip r:embed="rId2"/>
          <a:stretch>
            <a:fillRect/>
          </a:stretch>
        </p:blipFill>
        <p:spPr>
          <a:xfrm>
            <a:off x="841497" y="766469"/>
            <a:ext cx="8162925" cy="485775"/>
          </a:xfrm>
          <a:prstGeom prst="rect">
            <a:avLst/>
          </a:prstGeom>
        </p:spPr>
      </p:pic>
      <p:pic>
        <p:nvPicPr>
          <p:cNvPr id="7" name="Picture 6">
            <a:extLst>
              <a:ext uri="{FF2B5EF4-FFF2-40B4-BE49-F238E27FC236}">
                <a16:creationId xmlns:a16="http://schemas.microsoft.com/office/drawing/2014/main" id="{72872956-A453-2812-B018-0674D1DCF1A5}"/>
              </a:ext>
            </a:extLst>
          </p:cNvPr>
          <p:cNvPicPr>
            <a:picLocks noChangeAspect="1"/>
          </p:cNvPicPr>
          <p:nvPr/>
        </p:nvPicPr>
        <p:blipFill>
          <a:blip r:embed="rId3"/>
          <a:stretch>
            <a:fillRect/>
          </a:stretch>
        </p:blipFill>
        <p:spPr>
          <a:xfrm>
            <a:off x="841497" y="1252244"/>
            <a:ext cx="8162925" cy="4562475"/>
          </a:xfrm>
          <a:prstGeom prst="rect">
            <a:avLst/>
          </a:prstGeom>
        </p:spPr>
      </p:pic>
      <p:pic>
        <p:nvPicPr>
          <p:cNvPr id="4" name="Picture 3" descr="A logo of a university&#10;&#10;Description automatically generated">
            <a:extLst>
              <a:ext uri="{FF2B5EF4-FFF2-40B4-BE49-F238E27FC236}">
                <a16:creationId xmlns:a16="http://schemas.microsoft.com/office/drawing/2014/main" id="{B4F45617-97AC-E4BF-4C8C-99036BC20B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1905435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7EDCED3-D96D-81B6-1CA6-638E316CF823}"/>
              </a:ext>
            </a:extLst>
          </p:cNvPr>
          <p:cNvPicPr>
            <a:picLocks noChangeAspect="1"/>
          </p:cNvPicPr>
          <p:nvPr/>
        </p:nvPicPr>
        <p:blipFill>
          <a:blip r:embed="rId2"/>
          <a:stretch>
            <a:fillRect/>
          </a:stretch>
        </p:blipFill>
        <p:spPr>
          <a:xfrm>
            <a:off x="1238430" y="1389083"/>
            <a:ext cx="9715139" cy="3309087"/>
          </a:xfrm>
          <a:prstGeom prst="rect">
            <a:avLst/>
          </a:prstGeom>
        </p:spPr>
      </p:pic>
      <p:pic>
        <p:nvPicPr>
          <p:cNvPr id="3" name="Picture 2" descr="A logo of a university&#10;&#10;Description automatically generated">
            <a:extLst>
              <a:ext uri="{FF2B5EF4-FFF2-40B4-BE49-F238E27FC236}">
                <a16:creationId xmlns:a16="http://schemas.microsoft.com/office/drawing/2014/main" id="{89D7985C-97C7-D113-D344-405A3064F3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3591809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58EAABD-59A6-579E-3122-023128B8D934}"/>
              </a:ext>
            </a:extLst>
          </p:cNvPr>
          <p:cNvPicPr>
            <a:picLocks noChangeAspect="1"/>
          </p:cNvPicPr>
          <p:nvPr/>
        </p:nvPicPr>
        <p:blipFill>
          <a:blip r:embed="rId2"/>
          <a:stretch>
            <a:fillRect/>
          </a:stretch>
        </p:blipFill>
        <p:spPr>
          <a:xfrm>
            <a:off x="988694" y="684738"/>
            <a:ext cx="2533650" cy="5488524"/>
          </a:xfrm>
          <a:prstGeom prst="rect">
            <a:avLst/>
          </a:prstGeom>
        </p:spPr>
      </p:pic>
      <p:pic>
        <p:nvPicPr>
          <p:cNvPr id="7" name="Picture 6">
            <a:extLst>
              <a:ext uri="{FF2B5EF4-FFF2-40B4-BE49-F238E27FC236}">
                <a16:creationId xmlns:a16="http://schemas.microsoft.com/office/drawing/2014/main" id="{31B9E155-9E6F-04F8-CFF0-6F35D065D71D}"/>
              </a:ext>
            </a:extLst>
          </p:cNvPr>
          <p:cNvPicPr>
            <a:picLocks noChangeAspect="1"/>
          </p:cNvPicPr>
          <p:nvPr/>
        </p:nvPicPr>
        <p:blipFill>
          <a:blip r:embed="rId3"/>
          <a:stretch>
            <a:fillRect/>
          </a:stretch>
        </p:blipFill>
        <p:spPr>
          <a:xfrm>
            <a:off x="4097658" y="830287"/>
            <a:ext cx="5067300" cy="723900"/>
          </a:xfrm>
          <a:prstGeom prst="rect">
            <a:avLst/>
          </a:prstGeom>
        </p:spPr>
      </p:pic>
      <p:pic>
        <p:nvPicPr>
          <p:cNvPr id="9" name="Picture 8">
            <a:extLst>
              <a:ext uri="{FF2B5EF4-FFF2-40B4-BE49-F238E27FC236}">
                <a16:creationId xmlns:a16="http://schemas.microsoft.com/office/drawing/2014/main" id="{2DBA329A-BC82-06F1-82C8-298AAE9A297B}"/>
              </a:ext>
            </a:extLst>
          </p:cNvPr>
          <p:cNvPicPr>
            <a:picLocks noChangeAspect="1"/>
          </p:cNvPicPr>
          <p:nvPr/>
        </p:nvPicPr>
        <p:blipFill>
          <a:blip r:embed="rId4"/>
          <a:stretch>
            <a:fillRect/>
          </a:stretch>
        </p:blipFill>
        <p:spPr>
          <a:xfrm>
            <a:off x="4097658" y="1554187"/>
            <a:ext cx="5067300" cy="1295400"/>
          </a:xfrm>
          <a:prstGeom prst="rect">
            <a:avLst/>
          </a:prstGeom>
        </p:spPr>
      </p:pic>
      <p:pic>
        <p:nvPicPr>
          <p:cNvPr id="6" name="Picture 5" descr="A logo of a university&#10;&#10;Description automatically generated">
            <a:extLst>
              <a:ext uri="{FF2B5EF4-FFF2-40B4-BE49-F238E27FC236}">
                <a16:creationId xmlns:a16="http://schemas.microsoft.com/office/drawing/2014/main" id="{7CF06957-AB45-26EB-AEF2-84F3D4D9AE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292821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5DADC9E-4C10-2940-8474-68EF1E561A6F}"/>
              </a:ext>
            </a:extLst>
          </p:cNvPr>
          <p:cNvPicPr>
            <a:picLocks noChangeAspect="1"/>
          </p:cNvPicPr>
          <p:nvPr/>
        </p:nvPicPr>
        <p:blipFill>
          <a:blip r:embed="rId2"/>
          <a:stretch>
            <a:fillRect/>
          </a:stretch>
        </p:blipFill>
        <p:spPr>
          <a:xfrm>
            <a:off x="774675" y="719284"/>
            <a:ext cx="7800975" cy="1615953"/>
          </a:xfrm>
          <a:prstGeom prst="rect">
            <a:avLst/>
          </a:prstGeom>
        </p:spPr>
      </p:pic>
      <p:pic>
        <p:nvPicPr>
          <p:cNvPr id="11" name="Picture 10">
            <a:extLst>
              <a:ext uri="{FF2B5EF4-FFF2-40B4-BE49-F238E27FC236}">
                <a16:creationId xmlns:a16="http://schemas.microsoft.com/office/drawing/2014/main" id="{8BD3BA93-A57F-747D-0AAF-B3416E648713}"/>
              </a:ext>
            </a:extLst>
          </p:cNvPr>
          <p:cNvPicPr>
            <a:picLocks noChangeAspect="1"/>
          </p:cNvPicPr>
          <p:nvPr/>
        </p:nvPicPr>
        <p:blipFill>
          <a:blip r:embed="rId3"/>
          <a:stretch>
            <a:fillRect/>
          </a:stretch>
        </p:blipFill>
        <p:spPr>
          <a:xfrm>
            <a:off x="774675" y="4141690"/>
            <a:ext cx="7800974" cy="1838325"/>
          </a:xfrm>
          <a:prstGeom prst="rect">
            <a:avLst/>
          </a:prstGeom>
        </p:spPr>
      </p:pic>
      <p:pic>
        <p:nvPicPr>
          <p:cNvPr id="13" name="Picture 12">
            <a:extLst>
              <a:ext uri="{FF2B5EF4-FFF2-40B4-BE49-F238E27FC236}">
                <a16:creationId xmlns:a16="http://schemas.microsoft.com/office/drawing/2014/main" id="{9B93C08F-42C4-B096-41C2-BC35BBCC77E2}"/>
              </a:ext>
            </a:extLst>
          </p:cNvPr>
          <p:cNvPicPr>
            <a:picLocks noChangeAspect="1"/>
          </p:cNvPicPr>
          <p:nvPr/>
        </p:nvPicPr>
        <p:blipFill>
          <a:blip r:embed="rId4"/>
          <a:stretch>
            <a:fillRect/>
          </a:stretch>
        </p:blipFill>
        <p:spPr>
          <a:xfrm>
            <a:off x="774675" y="2255740"/>
            <a:ext cx="7800974" cy="1885950"/>
          </a:xfrm>
          <a:prstGeom prst="rect">
            <a:avLst/>
          </a:prstGeom>
        </p:spPr>
      </p:pic>
      <p:pic>
        <p:nvPicPr>
          <p:cNvPr id="6" name="Picture 5" descr="A logo of a university&#10;&#10;Description automatically generated">
            <a:extLst>
              <a:ext uri="{FF2B5EF4-FFF2-40B4-BE49-F238E27FC236}">
                <a16:creationId xmlns:a16="http://schemas.microsoft.com/office/drawing/2014/main" id="{BA92F232-7694-4A10-8E53-040D080C9F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10003278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3477</TotalTime>
  <Words>2020</Words>
  <Application>Microsoft Office PowerPoint</Application>
  <PresentationFormat>Widescreen</PresentationFormat>
  <Paragraphs>194</Paragraphs>
  <Slides>52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52</vt:i4>
      </vt:variant>
    </vt:vector>
  </HeadingPairs>
  <TitlesOfParts>
    <vt:vector size="57" baseType="lpstr">
      <vt:lpstr>Arial</vt:lpstr>
      <vt:lpstr>Garamond</vt:lpstr>
      <vt:lpstr>Times New Roman</vt:lpstr>
      <vt:lpstr>Wingdings</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Can, Could, Will be able to</vt:lpstr>
      <vt:lpstr>Negative form</vt:lpstr>
      <vt:lpstr>Questions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Writing a listicle </vt:lpstr>
      <vt:lpstr>How to write a listicle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two</dc:title>
  <dc:creator>MiQDAD</dc:creator>
  <cp:lastModifiedBy>Zainab </cp:lastModifiedBy>
  <cp:revision>70</cp:revision>
  <dcterms:created xsi:type="dcterms:W3CDTF">2024-01-25T05:30:10Z</dcterms:created>
  <dcterms:modified xsi:type="dcterms:W3CDTF">2026-01-07T11:19:40Z</dcterms:modified>
</cp:coreProperties>
</file>