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93" r:id="rId2"/>
    <p:sldId id="294" r:id="rId3"/>
    <p:sldId id="257" r:id="rId4"/>
    <p:sldId id="258" r:id="rId5"/>
    <p:sldId id="259" r:id="rId6"/>
    <p:sldId id="303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304" r:id="rId15"/>
    <p:sldId id="297" r:id="rId16"/>
    <p:sldId id="267" r:id="rId17"/>
    <p:sldId id="268" r:id="rId18"/>
    <p:sldId id="299" r:id="rId19"/>
    <p:sldId id="269" r:id="rId20"/>
    <p:sldId id="270" r:id="rId21"/>
    <p:sldId id="271" r:id="rId22"/>
    <p:sldId id="300" r:id="rId23"/>
    <p:sldId id="272" r:id="rId24"/>
    <p:sldId id="301" r:id="rId25"/>
    <p:sldId id="273" r:id="rId26"/>
    <p:sldId id="315" r:id="rId27"/>
    <p:sldId id="274" r:id="rId28"/>
    <p:sldId id="307" r:id="rId29"/>
    <p:sldId id="275" r:id="rId30"/>
    <p:sldId id="309" r:id="rId31"/>
    <p:sldId id="276" r:id="rId32"/>
    <p:sldId id="308" r:id="rId33"/>
    <p:sldId id="277" r:id="rId34"/>
    <p:sldId id="310" r:id="rId35"/>
    <p:sldId id="278" r:id="rId36"/>
    <p:sldId id="306" r:id="rId37"/>
    <p:sldId id="311" r:id="rId38"/>
    <p:sldId id="279" r:id="rId39"/>
    <p:sldId id="280" r:id="rId40"/>
    <p:sldId id="281" r:id="rId41"/>
    <p:sldId id="312" r:id="rId42"/>
    <p:sldId id="313" r:id="rId43"/>
  </p:sldIdLst>
  <p:sldSz cx="9144000" cy="6858000" type="screen4x3"/>
  <p:notesSz cx="6735763" cy="9799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4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4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4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4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21" autoAdjust="0"/>
    <p:restoredTop sz="94660"/>
  </p:normalViewPr>
  <p:slideViewPr>
    <p:cSldViewPr>
      <p:cViewPr varScale="1">
        <p:scale>
          <a:sx n="94" d="100"/>
          <a:sy n="94" d="100"/>
        </p:scale>
        <p:origin x="1114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9F7212-794E-F3F8-231D-799A6580DC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7825" cy="490538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9D2791-677D-86C5-380E-A3E3EF03DDE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6350" y="0"/>
            <a:ext cx="2917825" cy="490538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F18213C-1827-46BA-9DB3-09E4A585FD93}" type="datetimeFigureOut">
              <a:rPr lang="en-US"/>
              <a:pPr>
                <a:defRPr/>
              </a:pPr>
              <a:t>2026-05-12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6ED418-CCF4-5528-197D-CB620EE6F46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07513"/>
            <a:ext cx="2917825" cy="490537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0E290B-A8FB-0C03-53E3-8809708725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6350" y="9307513"/>
            <a:ext cx="2917825" cy="490537"/>
          </a:xfrm>
          <a:prstGeom prst="rect">
            <a:avLst/>
          </a:prstGeom>
        </p:spPr>
        <p:txBody>
          <a:bodyPr vert="horz" wrap="square" lIns="91001" tIns="45501" rIns="91001" bIns="4550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204F587-B5EC-43C3-9BF6-2CEC8433FB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1ADDCA7-CC4A-0CCD-01FE-F6C6A4F6D4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16350" y="0"/>
            <a:ext cx="2919413" cy="49053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ar-IQ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D7284E-1DCB-E98C-024E-B5CE5688E08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1588" y="0"/>
            <a:ext cx="2919412" cy="49053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eaLnBrk="1" hangingPunct="1">
              <a:defRPr sz="1200"/>
            </a:lvl1pPr>
          </a:lstStyle>
          <a:p>
            <a:pPr>
              <a:defRPr/>
            </a:pPr>
            <a:fld id="{A2CDA032-6F26-47A7-80CA-16EBD36C4C8F}" type="datetimeFigureOut">
              <a:rPr lang="ar-IQ"/>
              <a:pPr>
                <a:defRPr/>
              </a:pPr>
              <a:t>26/11/1447</a:t>
            </a:fld>
            <a:endParaRPr lang="ar-IQ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9D4C4E4-47F2-2120-2886-5E3BFA39CA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35013"/>
            <a:ext cx="4897437" cy="3675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IQ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D58415E-557F-A6EE-4FD2-41B48ED416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100" y="4654550"/>
            <a:ext cx="5389563" cy="44100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42EE59-9F6D-B5DB-27E2-2BE1FE66437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3816350" y="9307513"/>
            <a:ext cx="2919413" cy="49053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ar-IQ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4B8EF-F68E-C0B5-D6C2-4F26F3CFB9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1588" y="9307513"/>
            <a:ext cx="2919412" cy="49053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fld id="{0E4613A5-46DB-4CEC-9C95-E8CFB07A372B}" type="slidenum">
              <a:rPr lang="ar-IQ" altLang="en-US"/>
              <a:pPr/>
              <a:t>‹#›</a:t>
            </a:fld>
            <a:endParaRPr lang="ar-IQ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D50CB6-521A-EF3C-6C1C-5EFFA3B767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06DF455-3C5D-20D5-21C9-8B002F0211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E4AD1A-EED8-AEF6-6A78-025F0BF513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E4F067-8E6E-4341-8239-93540A63447B}" type="slidenum">
              <a:rPr lang="ar-IQ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8928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070BC3-6EC5-4EA1-0A86-AE91DA1385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E907E5A-9835-DD03-0895-9BA84C691F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51A2D9D-238E-7235-6349-05B4B6DCD1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D53080-A326-46AA-8B23-F071C6D273C0}" type="slidenum">
              <a:rPr lang="ar-IQ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231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1BB9A1-88FB-2C54-5481-995B4F7606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778B570-4A7C-AAD5-B3F2-2FBDFE9A9F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A5F0D8-0046-5F4D-9197-645C8F3178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644A08-1E45-4589-BF6B-5C05B73F2073}" type="slidenum">
              <a:rPr lang="ar-IQ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6087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159B70-9083-2C24-0EE5-C0105DA5CE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3C59BC-AA0D-588A-D4C8-F21D4356E4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A33FB74-8831-3818-1E59-5FE4A2E153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FFD0A1-4E63-4D32-A1BC-A85807355FE0}" type="slidenum">
              <a:rPr lang="ar-IQ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978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9FC5F66-2BDE-39CD-4D87-125348323A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6A22FEF-9FD3-0C4F-DC1D-4DD8D6A0E3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A1124D-8131-4DAC-F5C1-A5C3BB491F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B52E67-BB12-4D17-834E-5766F39D2B5A}" type="slidenum">
              <a:rPr lang="ar-IQ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9653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E5156A-73E5-4B42-6A98-941023AAB3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A0BA14-31A1-5E9D-A1E9-C7B81FF889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BC6FB0-B226-58C6-9FCF-4389327D9C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2B3F24-B01F-4F13-855C-A00AD1C48D37}" type="slidenum">
              <a:rPr lang="ar-IQ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643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B1AA11E-BC65-2AAE-4DD5-003273138C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BED5D7C-89AF-72DC-8C04-CF7993D363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DEBA873-3C63-DAE4-574C-B304F3D616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A06365-5196-4557-80BD-BFE9CC264FD1}" type="slidenum">
              <a:rPr lang="ar-IQ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4407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AD91FFA-4407-FF62-FC68-1362C718A9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03E22EB-DA68-82CA-1C4E-76D7F27604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E42F590-7899-434C-6863-50BF838AD8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D2783F-9B11-4156-A70D-8397B6E18F59}" type="slidenum">
              <a:rPr lang="ar-IQ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9309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ED94E77-C204-F429-82E3-03A5E1D8A6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9CF801B-41C5-8A5E-AFA1-6B3DE44263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CFB6852-0E31-00B6-5D92-32A9B770CC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3F59AE-4484-44C9-BCFE-CC4866522C2C}" type="slidenum">
              <a:rPr lang="ar-IQ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7442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AF3528-BA09-C8C3-97F7-2D0F21BA75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6512C7-C197-BB11-4199-F505D84BBD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11E514-EAB4-D099-6F70-6FEF342075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C09D70-51F8-4390-A1F7-52D8E4E7E576}" type="slidenum">
              <a:rPr lang="ar-IQ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1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AB8344-EEE0-14A8-44A4-C9DB207E8B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841F4D-9B80-4095-38E1-E29DDA87A7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C5D00F-DE6E-7C98-A3A3-7FB8357846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24B4A2-3887-46F7-8C95-3D595A2522FA}" type="slidenum">
              <a:rPr lang="ar-IQ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9505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C0E4179-FF7D-F9A7-1BC5-3AA25CAF8D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EF0B476-44F7-96D1-61D8-C1AE32A843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439F8B3-6C65-9BB9-B048-35BBACD6BE5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01152B5-A9CC-0FE0-596C-F35A92E331E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ADDB0DD-8D05-905A-191C-708A1A3BB96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BBB5D945-3337-49C1-8EDB-B403C7543314}" type="slidenum">
              <a:rPr lang="ar-IQ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>
            <a:extLst>
              <a:ext uri="{FF2B5EF4-FFF2-40B4-BE49-F238E27FC236}">
                <a16:creationId xmlns:a16="http://schemas.microsoft.com/office/drawing/2014/main" id="{8F873B5E-09CC-29B3-6314-29A0EE293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FontTx/>
              <a:buNone/>
            </a:pPr>
            <a:endParaRPr lang="en-US" altLang="en-US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None/>
            </a:pPr>
            <a:r>
              <a:rPr lang="en-US" altLang="en-US" sz="9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Minerals</a:t>
            </a:r>
          </a:p>
          <a:p>
            <a:pPr>
              <a:buFontTx/>
              <a:buNone/>
            </a:pP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DF2E7719-03D2-1137-60DD-DEBCBE9EB1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</a:rPr>
              <a:t>Functions;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 b="1">
                <a:solidFill>
                  <a:srgbClr val="00B050"/>
                </a:solidFill>
              </a:rPr>
              <a:t>1-Is the principle cation of ICF.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sz="3600" b="1">
                <a:solidFill>
                  <a:srgbClr val="0070C0"/>
                </a:solidFill>
              </a:rPr>
              <a:t>2-[K] ion is required for functioning of nerve, skeletal muscle and cardiac muscles..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sz="3600" b="1">
                <a:solidFill>
                  <a:srgbClr val="7030A0"/>
                </a:solidFill>
              </a:rPr>
              <a:t>3-[K] ion is required as a cofactor in several enzymatic reactions in the body such as pyruvate kinase, glycogen synthesis and protein synthesis.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4-[K] ion is involved in acid-base balance.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600" b="1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600" b="1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600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4E246B85-3A67-0215-D40E-3B0EAAD97F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48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Hypokalemia;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en-US" altLang="en-US" sz="4000" b="1"/>
              <a:t>   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Decrease in plasma concentration of [K ion] This condition decreases the heart beat and interferes with vital muscles as those involved in respiration. Hypokalemia can occur in any illness,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wastin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g disease, intestinal fistulas and in diarrhea. 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08111CCE-3559-C03B-679A-68D9401791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4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Hyperkalemia;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Increased plasma concentration of [K ion]. it is occurs in Addison's disease and in intra venous infusion of K ion at a rate excess of 25 mmol/hour.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Causes are acute renal failure, chronic renal failure,glomerulonephritis.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Tissue trauma causes the cells to release K ion into the ECF are burns, traumatic injury and intestinal bleeding.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604E08D2-F582-A3F4-6434-711C9C3088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60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Calcium; [Ca]</a:t>
            </a:r>
          </a:p>
          <a:p>
            <a:pPr algn="just" eaLnBrk="1" hangingPunct="1">
              <a:buFontTx/>
              <a:buNone/>
            </a:pP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     Is one of the most abundant element in the body and the most abundant cation.</a:t>
            </a:r>
          </a:p>
          <a:p>
            <a:pPr algn="just" eaLnBrk="1" hangingPunct="1">
              <a:buFontTx/>
              <a:buNone/>
            </a:pP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  an adult of 70Kg for example has 1.2Kg Ca ion.99% is in the skeletal and found in the form Calcium phosphate [Ca3(po4)2], the remainder Ca ion is about 1% is found in different fluids.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4188B576-8B43-A2BB-DE22-85ECDF727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36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Blood calcium present in three different forms: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ionized calcium (Ca++) is the physiologically active form. It constitutes 50% of the total calcium.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2-protein (albumin) bound form. This is 45% of total level.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en-US" sz="36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3-calcium complex with citrate, phosphate and bicarbonate. This fraction is only 5%.</a:t>
            </a:r>
            <a:endParaRPr lang="ar-IQ" altLang="en-US" sz="360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C3B68EAC-BE28-85D3-9DB8-AB550096E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5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Sources;</a:t>
            </a:r>
          </a:p>
          <a:p>
            <a:pPr eaLnBrk="1" hangingPunct="1">
              <a:buFontTx/>
              <a:buNone/>
            </a:pP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Dairy products, leafy vegetables, fish with bones, and beans. </a:t>
            </a:r>
            <a:endParaRPr lang="en-US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en-US" sz="4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Requirement;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en-US" sz="4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1000 mg/ day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en-US" sz="40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Normal range;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en-US" sz="40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8.5-11 mg/dl</a:t>
            </a:r>
          </a:p>
          <a:p>
            <a:pPr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>
            <a:extLst>
              <a:ext uri="{FF2B5EF4-FFF2-40B4-BE49-F238E27FC236}">
                <a16:creationId xmlns:a16="http://schemas.microsoft.com/office/drawing/2014/main" id="{2B5B0EB1-1102-62A0-C28F-A1488A8AFC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000" b="1">
                <a:solidFill>
                  <a:srgbClr val="C00000"/>
                </a:solidFill>
              </a:rPr>
              <a:t>Functions;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en-US" sz="3600" b="1"/>
              <a:t>1-Essential in the formation of the bones and teeth,99% of body calcium is in the bones.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en-US" sz="3600" b="1"/>
              <a:t>2-Essential for normal nerve and muscle function.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en-US" sz="3600" b="1"/>
              <a:t>3-Essential for blood clotting .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en-US" sz="3600" b="1"/>
              <a:t>4-Enzyme reaction.</a:t>
            </a:r>
          </a:p>
          <a:p>
            <a:pPr eaLnBrk="1" hangingPunct="1">
              <a:buFontTx/>
              <a:buNone/>
            </a:pPr>
            <a:endParaRPr lang="en-US" altLang="en-US" sz="3600" b="1"/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>
            <a:extLst>
              <a:ext uri="{FF2B5EF4-FFF2-40B4-BE49-F238E27FC236}">
                <a16:creationId xmlns:a16="http://schemas.microsoft.com/office/drawing/2014/main" id="{0F972938-AAB6-C19A-A8DA-DFDFB5F9A0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Deficiency;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      </a:t>
            </a: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Calcium concentration related to parathyroid hormone, serum Ca increase in hyperparathyroidism and decrease in hypoparathyroidism.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 Deficiency of Ca in children cause </a:t>
            </a:r>
            <a:r>
              <a:rPr lang="en-US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Rickets*</a:t>
            </a: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  Deficiency of Ca in adults cause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en-US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Osteomalacia**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731976C7-D7C5-D856-1433-D2C0FC444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65246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/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en-US" altLang="en-US" sz="40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Rickets*</a:t>
            </a: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due to the abnormal calcification of bone and caused by vitamin D or Ca in the diet.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en-US" altLang="en-US" sz="40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Osteomalacia** </a:t>
            </a: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this is disease of bone related possibly to the deficiency of Ca in the diet.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id="{62EE126C-C52E-0A40-C05A-532488E629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</a:rPr>
              <a:t>Chloride; [Cl]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Is one of the most abundant ECF anion, is related closely to the Na, about 400-800mg/day is takes as salt NaCl.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sz="3600"/>
              <a:t>         Chloride in intestine depend on an exchange with bicarbonate HCO</a:t>
            </a:r>
            <a:r>
              <a:rPr lang="en-US" altLang="en-US" sz="2400"/>
              <a:t>3  </a:t>
            </a:r>
            <a:r>
              <a:rPr lang="en-US" altLang="en-US" sz="3600"/>
              <a:t>while Na exchanges with H ion, for that increase plasma Cl decrease plasma bicarbonate and increase plasma Na decrease plasma H ion.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</a:rPr>
              <a:t>Sources;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</a:rPr>
              <a:t>Food salt {table salt NaCl}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600" b="1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C4E41862-7516-7CE5-43F7-BA008AFA453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/>
            <a:r>
              <a:rPr lang="en-US" altLang="en-US" sz="5400" b="1">
                <a:solidFill>
                  <a:srgbClr val="C00000"/>
                </a:solidFill>
              </a:rPr>
              <a:t>Minerals</a:t>
            </a:r>
          </a:p>
          <a:p>
            <a:pPr algn="l" eaLnBrk="1" hangingPunct="1"/>
            <a:r>
              <a:rPr lang="en-US" altLang="en-US" sz="4400" b="1"/>
              <a:t>       Minerals are inorganic ions </a:t>
            </a:r>
          </a:p>
          <a:p>
            <a:pPr algn="l" eaLnBrk="1" hangingPunct="1"/>
            <a:r>
              <a:rPr lang="en-US" altLang="en-US" sz="4400" b="1"/>
              <a:t>and elements required with the diet for growth, maintenance of tissue and regulation of body processes.</a:t>
            </a:r>
          </a:p>
          <a:p>
            <a:pPr eaLnBrk="1" hangingPunct="1"/>
            <a:r>
              <a:rPr lang="en-US" altLang="en-US" sz="4000" b="1"/>
              <a:t>       Minerals may be divided into</a:t>
            </a:r>
          </a:p>
          <a:p>
            <a:pPr eaLnBrk="1" hangingPunct="1"/>
            <a:r>
              <a:rPr lang="en-US" altLang="en-US" sz="4000" b="1"/>
              <a:t> two groups;</a:t>
            </a:r>
          </a:p>
          <a:p>
            <a:pPr algn="l" eaLnBrk="1" hangingPunct="1"/>
            <a:r>
              <a:rPr lang="en-US" altLang="en-US" sz="4000" b="1">
                <a:solidFill>
                  <a:srgbClr val="C00000"/>
                </a:solidFill>
              </a:rPr>
              <a:t>1-Macrominerals    2-Microminerals</a:t>
            </a:r>
          </a:p>
          <a:p>
            <a:pPr algn="l" eaLnBrk="1" hangingPunct="1"/>
            <a:endParaRPr lang="en-US" altLang="en-US" sz="4000" b="1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>
            <a:extLst>
              <a:ext uri="{FF2B5EF4-FFF2-40B4-BE49-F238E27FC236}">
                <a16:creationId xmlns:a16="http://schemas.microsoft.com/office/drawing/2014/main" id="{89B1F90C-146B-94F7-9D8A-D3BEEC6212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</a:rPr>
              <a:t>Functions;</a:t>
            </a:r>
          </a:p>
          <a:p>
            <a:pPr algn="just" eaLnBrk="1" hangingPunct="1">
              <a:buFontTx/>
              <a:buNone/>
            </a:pPr>
            <a:r>
              <a:rPr lang="en-US" altLang="en-US" sz="4000" b="1"/>
              <a:t>         Fluid and electrolyte balance, gastric fluid, chloride shift in bicarbonate transport in erythrocytes.</a:t>
            </a:r>
          </a:p>
          <a:p>
            <a:pPr eaLnBrk="1" hangingPunct="1"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</a:rPr>
              <a:t>Deficiency;</a:t>
            </a:r>
          </a:p>
          <a:p>
            <a:pPr eaLnBrk="1" hangingPunct="1">
              <a:buFontTx/>
              <a:buNone/>
            </a:pPr>
            <a:r>
              <a:rPr lang="en-US" altLang="en-US" sz="4000" b="1"/>
              <a:t>  Secondary to vomiting, diarrhea, and renal disease.</a:t>
            </a:r>
          </a:p>
          <a:p>
            <a:pPr eaLnBrk="1" hangingPunct="1">
              <a:buFontTx/>
              <a:buNone/>
            </a:pPr>
            <a:endParaRPr lang="en-US" altLang="en-US" sz="4000" b="1"/>
          </a:p>
          <a:p>
            <a:pPr eaLnBrk="1" hangingPunct="1">
              <a:buFontTx/>
              <a:buNone/>
            </a:pPr>
            <a:endParaRPr lang="en-US" altLang="en-US" sz="3600" b="1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>
            <a:extLst>
              <a:ext uri="{FF2B5EF4-FFF2-40B4-BE49-F238E27FC236}">
                <a16:creationId xmlns:a16="http://schemas.microsoft.com/office/drawing/2014/main" id="{3E6F0B74-5A18-7CED-C5FF-9276E205DE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6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Magnesium; [Mg]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6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000" b="1"/>
              <a:t>Dairy products, green vegetables, grains, and nuts.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4000" b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4000" b="1"/>
          </a:p>
          <a:p>
            <a:pPr eaLnBrk="1" hangingPunct="1">
              <a:buFontTx/>
              <a:buNone/>
            </a:pPr>
            <a:r>
              <a:rPr lang="en-US" altLang="en-US" sz="54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Requirement;</a:t>
            </a:r>
          </a:p>
          <a:p>
            <a:pPr eaLnBrk="1" hangingPunct="1">
              <a:buFontTx/>
              <a:buNone/>
            </a:pPr>
            <a:r>
              <a:rPr lang="en-US" altLang="en-US" sz="54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270-320 mg/ day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8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/>
              <a:t>                                      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b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b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E0BEE1B2-0270-5AAC-98EA-1CF8A181A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6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Functions;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1-bind to the active site of many enzymes.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2- forms complex with ATP; (Mg ATP)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    ATP is a co enzyme and also source of energy.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6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Deficiency;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Secondary to malabsorption, diarrhea, and alcoholism. </a:t>
            </a:r>
          </a:p>
          <a:p>
            <a:pPr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>
            <a:extLst>
              <a:ext uri="{FF2B5EF4-FFF2-40B4-BE49-F238E27FC236}">
                <a16:creationId xmlns:a16="http://schemas.microsoft.com/office/drawing/2014/main" id="{70ED99E3-8DF6-EF0F-0026-DF46FD0F6D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phosphorous; [PO4]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Functions;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1-85% Of the phosphorous in the human body is in the bone minerals, calcium phosphate, and hydroxyl apatite.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2- phosphates serve as blood buffers.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b="1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ECACBF0E-8550-030D-A78E-BBC2BAA13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3- phosphate esters constituents of </a:t>
            </a:r>
            <a:r>
              <a:rPr lang="en-US" altLang="en-US" sz="3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DNA and RNA.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4-phosphate esters constituents of nucleotides </a:t>
            </a:r>
            <a:r>
              <a:rPr lang="en-US" altLang="en-US" sz="36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ATP, UTP,CDP,cAMP,cGMP,and others.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5-phospholipids are the major constituents of </a:t>
            </a:r>
            <a:r>
              <a:rPr lang="en-US" altLang="en-US" sz="36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cell membrane.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>
            <a:extLst>
              <a:ext uri="{FF2B5EF4-FFF2-40B4-BE49-F238E27FC236}">
                <a16:creationId xmlns:a16="http://schemas.microsoft.com/office/drawing/2014/main" id="{5CCC27CE-A00A-C451-9898-5B488FCCEB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800" b="1">
                <a:solidFill>
                  <a:srgbClr val="002060"/>
                </a:solidFill>
              </a:rPr>
              <a:t>Sources;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Sea food, legumes, cheeses, grains, and nuts.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800" b="1">
                <a:solidFill>
                  <a:srgbClr val="002060"/>
                </a:solidFill>
              </a:rPr>
              <a:t>Requirements;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1000mg/day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b="1"/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en-US" sz="4800" b="1">
                <a:solidFill>
                  <a:srgbClr val="002060"/>
                </a:solidFill>
              </a:rPr>
              <a:t>Deficiency;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en-US" b="1"/>
              <a:t>Rickets in children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en-US" b="1"/>
              <a:t>Osteomalacia in adults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b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         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800" b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800" b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000" b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000" b="1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ubtitle 2">
            <a:extLst>
              <a:ext uri="{FF2B5EF4-FFF2-40B4-BE49-F238E27FC236}">
                <a16:creationId xmlns:a16="http://schemas.microsoft.com/office/drawing/2014/main" id="{EAEEFCAE-D1D9-BFEE-0280-60584AEB87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 sz="96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Microminerals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>
            <a:extLst>
              <a:ext uri="{FF2B5EF4-FFF2-40B4-BE49-F238E27FC236}">
                <a16:creationId xmlns:a16="http://schemas.microsoft.com/office/drawing/2014/main" id="{3E62A575-05A8-2BA3-F689-B13ADDFF63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48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MICROMINERALS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54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Iron  Fe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54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Functions;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Constituents of heme proteins and enzymes such as hemoglobin, myoglobin, for transport of oxygen, cytochromes, for energy metabolism, and others.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ubtitle 2">
            <a:extLst>
              <a:ext uri="{FF2B5EF4-FFF2-40B4-BE49-F238E27FC236}">
                <a16:creationId xmlns:a16="http://schemas.microsoft.com/office/drawing/2014/main" id="{CCE0CB4E-5FC6-6491-432C-D07EB5FF66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eaLnBrk="1" hangingPunct="1"/>
            <a:r>
              <a:rPr lang="en-US" altLang="en-US" sz="60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Dietary deficiency;</a:t>
            </a:r>
          </a:p>
          <a:p>
            <a:pPr algn="l" eaLnBrk="1" hangingPunct="1"/>
            <a:r>
              <a:rPr lang="en-US" altLang="en-US" sz="48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Dry skin, spoon nails, decreased hemoglobin count, anemia.</a:t>
            </a:r>
            <a:endParaRPr lang="en-US" altLang="en-US" sz="4000" b="1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hangingPunct="1"/>
            <a:r>
              <a:rPr lang="en-US" altLang="en-US" sz="6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Source;</a:t>
            </a:r>
          </a:p>
          <a:p>
            <a:pPr algn="l" eaLnBrk="1" hangingPunct="1"/>
            <a:r>
              <a:rPr lang="en-US" altLang="en-US" sz="6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 meat, liver, and eggs.</a:t>
            </a:r>
          </a:p>
          <a:p>
            <a:pPr algn="l" eaLnBrk="1" hangingPunct="1"/>
            <a:r>
              <a:rPr lang="en-US" alt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Forms in the body;</a:t>
            </a:r>
          </a:p>
          <a:p>
            <a:pPr algn="l" eaLnBrk="1" hangingPunct="1"/>
            <a:r>
              <a:rPr lang="en-US" alt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Ferritin, transferrin, hemosiderin.</a:t>
            </a:r>
          </a:p>
          <a:p>
            <a:pPr algn="l"/>
            <a:endParaRPr lang="ar-IQ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>
            <a:extLst>
              <a:ext uri="{FF2B5EF4-FFF2-40B4-BE49-F238E27FC236}">
                <a16:creationId xmlns:a16="http://schemas.microsoft.com/office/drawing/2014/main" id="{C8FE7E20-7374-1610-335F-C6AFC74EF5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6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Iodine  I2</a:t>
            </a:r>
          </a:p>
          <a:p>
            <a:pPr eaLnBrk="1" hangingPunct="1">
              <a:buFontTx/>
              <a:buNone/>
            </a:pPr>
            <a:r>
              <a:rPr lang="en-US" altLang="en-US" sz="6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Functions;</a:t>
            </a:r>
          </a:p>
          <a:p>
            <a:pPr eaLnBrk="1" hangingPunct="1">
              <a:buFontTx/>
              <a:buNone/>
            </a:pPr>
            <a:r>
              <a:rPr lang="en-US" altLang="en-US" sz="6000">
                <a:latin typeface="Times New Roman" panose="02020603050405020304" pitchFamily="18" charset="0"/>
                <a:cs typeface="Times New Roman" panose="02020603050405020304" pitchFamily="18" charset="0"/>
              </a:rPr>
              <a:t>Thyroid function; 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Constituents of thyroxin (T4), four molecules of iodine, and triiodothyronine (T3), three molecules of iodine.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31A2ABCA-1CCB-1B1A-3072-6AD6EB0C0C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</a:rPr>
              <a:t>1-macrominerals</a:t>
            </a:r>
          </a:p>
          <a:p>
            <a:pPr eaLnBrk="1" hangingPunct="1">
              <a:buFontTx/>
              <a:buNone/>
            </a:pPr>
            <a:r>
              <a:rPr lang="en-US" altLang="en-US" sz="3600"/>
              <a:t>           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Which are required in amounts in greater than 100mg/day, which include;</a:t>
            </a:r>
          </a:p>
          <a:p>
            <a:pPr eaLnBrk="1" hangingPunct="1"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(Calcium, Phosphorus, Sodium, Potassium,</a:t>
            </a:r>
          </a:p>
          <a:p>
            <a:pPr eaLnBrk="1" hangingPunct="1"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Chloride,and,Magnisium).</a:t>
            </a:r>
          </a:p>
          <a:p>
            <a:pPr eaLnBrk="1" hangingPunct="1"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</a:rPr>
              <a:t>2-microminerals</a:t>
            </a:r>
          </a:p>
          <a:p>
            <a:pPr algn="just" eaLnBrk="1" hangingPunct="1"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    Which are required in amounts in less than 100mg/day, which include; ( Iron, Iodine, Manganese, Cobalt, Fluoride,    Chromium, Selenium, Zinc and, Copper).</a:t>
            </a:r>
          </a:p>
          <a:p>
            <a:pPr eaLnBrk="1" hangingPunct="1">
              <a:buFontTx/>
              <a:buNone/>
            </a:pPr>
            <a:endParaRPr lang="en-US" altLang="en-US" sz="36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ubtitle 2">
            <a:extLst>
              <a:ext uri="{FF2B5EF4-FFF2-40B4-BE49-F238E27FC236}">
                <a16:creationId xmlns:a16="http://schemas.microsoft.com/office/drawing/2014/main" id="{4003F7A1-4094-A14F-A583-0B8DD6114E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eaLnBrk="1" hangingPunct="1"/>
            <a:r>
              <a:rPr lang="en-US" altLang="en-US" sz="6000" b="1">
                <a:solidFill>
                  <a:srgbClr val="C00000"/>
                </a:solidFill>
              </a:rPr>
              <a:t>Dietary deficiency;</a:t>
            </a:r>
          </a:p>
          <a:p>
            <a:pPr algn="l" eaLnBrk="1" hangingPunct="1"/>
            <a:r>
              <a:rPr lang="en-US" altLang="en-US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Goiter, cretinism, and brain damage to fetuses.</a:t>
            </a:r>
            <a:endParaRPr lang="en-US" altLang="en-US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hangingPunct="1"/>
            <a:r>
              <a:rPr lang="en-US" altLang="en-US" sz="6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Source;</a:t>
            </a:r>
          </a:p>
          <a:p>
            <a:pPr algn="l" eaLnBrk="1" hangingPunct="1"/>
            <a:r>
              <a:rPr lang="en-US" altLang="en-US" sz="60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Iodized salt, and sea food.</a:t>
            </a:r>
            <a:endParaRPr lang="en-US" altLang="en-US" sz="36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hangingPunct="1"/>
            <a:r>
              <a:rPr lang="en-US" altLang="en-US" sz="40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 in the body; </a:t>
            </a:r>
          </a:p>
          <a:p>
            <a:pPr algn="l" eaLnBrk="1" hangingPunct="1"/>
            <a:r>
              <a:rPr lang="en-US" altLang="en-US" sz="4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Thyroxine (T4), and more active form triiodothyroxine (T3).</a:t>
            </a:r>
          </a:p>
          <a:p>
            <a:pPr algn="l"/>
            <a:endParaRPr lang="en-US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>
            <a:extLst>
              <a:ext uri="{FF2B5EF4-FFF2-40B4-BE49-F238E27FC236}">
                <a16:creationId xmlns:a16="http://schemas.microsoft.com/office/drawing/2014/main" id="{7D01D1DA-2B1F-3AF7-0D13-F505538C12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</a:rPr>
              <a:t>Zinc  Zn</a:t>
            </a:r>
          </a:p>
          <a:p>
            <a:pPr eaLnBrk="1" hangingPunct="1"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</a:rPr>
              <a:t>Functions;</a:t>
            </a:r>
          </a:p>
          <a:p>
            <a:pPr algn="just" eaLnBrk="1" hangingPunct="1">
              <a:buFontTx/>
              <a:buNone/>
            </a:pP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Cofactor of many enzymes, such as. Lactate dehydrogenase, alcohol dehydrogenasee  and alkaline phosphatase.</a:t>
            </a:r>
          </a:p>
          <a:p>
            <a:pPr algn="just" eaLnBrk="1" hangingPunct="1">
              <a:buFontTx/>
              <a:buNone/>
            </a:pP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4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Zinc stabilizes the structure of a number of proteins.</a:t>
            </a:r>
          </a:p>
          <a:p>
            <a:pPr algn="just" eaLnBrk="1" hangingPunct="1">
              <a:buFontTx/>
              <a:buNone/>
            </a:pP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40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Zinc also act as antioxidant in enzyme cytoplasmic superoxide dismutase .</a:t>
            </a:r>
          </a:p>
          <a:p>
            <a:pPr algn="just" eaLnBrk="1" hangingPunct="1">
              <a:buFontTx/>
              <a:buNone/>
            </a:pPr>
            <a:r>
              <a:rPr lang="en-US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ubtitle 2">
            <a:extLst>
              <a:ext uri="{FF2B5EF4-FFF2-40B4-BE49-F238E27FC236}">
                <a16:creationId xmlns:a16="http://schemas.microsoft.com/office/drawing/2014/main" id="{C41EC257-1CCB-8450-F096-4B12DDF859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eaLnBrk="1" hangingPunct="1"/>
            <a:r>
              <a:rPr lang="en-US" altLang="en-US" sz="6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Dietary deficiency;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altLang="en-US">
                <a:solidFill>
                  <a:srgbClr val="FF0000"/>
                </a:solidFill>
              </a:rPr>
              <a:t>    </a:t>
            </a:r>
            <a:r>
              <a:rPr lang="en-US" altLang="en-US" sz="40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Growth failure, impaired wound healing, and susceptibility to infection in children, lost of taste and smell.</a:t>
            </a:r>
          </a:p>
          <a:p>
            <a:pPr algn="l" eaLnBrk="1" hangingPunct="1">
              <a:lnSpc>
                <a:spcPct val="150000"/>
              </a:lnSpc>
            </a:pPr>
            <a:endParaRPr lang="en-US" altLang="en-US">
              <a:solidFill>
                <a:srgbClr val="00B050"/>
              </a:solidFill>
            </a:endParaRPr>
          </a:p>
          <a:p>
            <a:pPr algn="l" eaLnBrk="1" hangingPunct="1"/>
            <a:r>
              <a:rPr lang="en-US" altLang="en-US" sz="5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Source;</a:t>
            </a:r>
          </a:p>
          <a:p>
            <a:pPr algn="l" eaLnBrk="1" hangingPunct="1"/>
            <a:r>
              <a:rPr lang="en-US" altLang="en-US" sz="44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Vegetables, meat, fish, poultry,  grains.</a:t>
            </a:r>
            <a:endParaRPr lang="ar-IQ" altLang="en-US" sz="440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>
            <a:extLst>
              <a:ext uri="{FF2B5EF4-FFF2-40B4-BE49-F238E27FC236}">
                <a16:creationId xmlns:a16="http://schemas.microsoft.com/office/drawing/2014/main" id="{44961B76-B9A7-EE60-014A-B46A4FC5F52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000" b="1">
                <a:solidFill>
                  <a:srgbClr val="00B050"/>
                </a:solidFill>
              </a:rPr>
              <a:t>Copper  Cu</a:t>
            </a:r>
          </a:p>
          <a:p>
            <a:pPr eaLnBrk="1" hangingPunct="1">
              <a:buFontTx/>
              <a:buNone/>
            </a:pPr>
            <a:r>
              <a:rPr lang="en-US" altLang="en-US" sz="4000" b="1">
                <a:solidFill>
                  <a:srgbClr val="00B050"/>
                </a:solidFill>
              </a:rPr>
              <a:t>Functions;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en-US" altLang="en-US" sz="3600"/>
              <a:t>          </a:t>
            </a:r>
            <a:r>
              <a:rPr lang="en-US" altLang="en-US" sz="4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Necessary of many oxidase enzymes,</a:t>
            </a:r>
          </a:p>
          <a:p>
            <a:pPr algn="just" eaLnBrk="1" hangingPunct="1">
              <a:buFontTx/>
              <a:buNone/>
            </a:pPr>
            <a:r>
              <a:rPr lang="en-US" altLang="en-US" sz="4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such as cytochrome oxidase, important for growth, has a role in iron absorption, aids of red blood cells and collagen synthesis, energy production, and act as antioxidant.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endParaRPr lang="en-US" altLang="en-US" sz="40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US" altLang="en-US" sz="4000" b="1"/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ubtitle 2">
            <a:extLst>
              <a:ext uri="{FF2B5EF4-FFF2-40B4-BE49-F238E27FC236}">
                <a16:creationId xmlns:a16="http://schemas.microsoft.com/office/drawing/2014/main" id="{D7ED57A3-CB24-C6E8-6C7A-4237133399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eaLnBrk="1" hangingPunct="1"/>
            <a:r>
              <a:rPr lang="en-US" altLang="en-US" sz="4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Dietary deficiency;</a:t>
            </a:r>
          </a:p>
          <a:p>
            <a:pPr algn="just" eaLnBrk="1" hangingPunct="1"/>
            <a:r>
              <a:rPr lang="en-US" altLang="en-US" sz="4000"/>
              <a:t>        Anemia, secondary to malnutrition, decreased white cell count, bone demineralization, and Minkes syndrome</a:t>
            </a:r>
          </a:p>
          <a:p>
            <a:pPr algn="just" eaLnBrk="1" hangingPunct="1"/>
            <a:endParaRPr lang="en-US" altLang="en-US" sz="4000"/>
          </a:p>
          <a:p>
            <a:pPr algn="l" eaLnBrk="1" hangingPunct="1"/>
            <a:r>
              <a:rPr lang="en-US" altLang="en-US" sz="48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Source;        </a:t>
            </a:r>
          </a:p>
          <a:p>
            <a:pPr algn="l" eaLnBrk="1" hangingPunct="1"/>
            <a:r>
              <a:rPr lang="en-US" altLang="en-US" b="1">
                <a:solidFill>
                  <a:srgbClr val="00B050"/>
                </a:solidFill>
              </a:rPr>
              <a:t> </a:t>
            </a:r>
            <a:r>
              <a:rPr lang="en-US" altLang="en-US" sz="40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Liver. Nuts, seeds, and green vegetables such as spinach.</a:t>
            </a:r>
          </a:p>
          <a:p>
            <a:pPr algn="l"/>
            <a:endParaRPr lang="en-US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>
            <a:extLst>
              <a:ext uri="{FF2B5EF4-FFF2-40B4-BE49-F238E27FC236}">
                <a16:creationId xmlns:a16="http://schemas.microsoft.com/office/drawing/2014/main" id="{02713894-1A79-6BAC-5E9D-A079D1156E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33375"/>
            <a:ext cx="8229600" cy="59769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800" b="1">
                <a:solidFill>
                  <a:srgbClr val="002060"/>
                </a:solidFill>
              </a:rPr>
              <a:t>Cobalt  Co</a:t>
            </a:r>
          </a:p>
          <a:p>
            <a:pPr eaLnBrk="1" hangingPunct="1">
              <a:buFontTx/>
              <a:buNone/>
            </a:pPr>
            <a:r>
              <a:rPr lang="en-US" altLang="en-US" sz="4000" b="1">
                <a:solidFill>
                  <a:srgbClr val="002060"/>
                </a:solidFill>
              </a:rPr>
              <a:t>Functions;</a:t>
            </a:r>
          </a:p>
          <a:p>
            <a:pPr eaLnBrk="1" hangingPunct="1">
              <a:buFontTx/>
              <a:buNone/>
            </a:pPr>
            <a:r>
              <a:rPr lang="en-US" altLang="en-US" sz="4000"/>
              <a:t>Required only as a</a:t>
            </a:r>
            <a:r>
              <a:rPr lang="en-US" altLang="en-US" sz="3600"/>
              <a:t> constituent of Vitamin B12.</a:t>
            </a:r>
          </a:p>
          <a:p>
            <a:pPr eaLnBrk="1" hangingPunct="1">
              <a:buFontTx/>
              <a:buNone/>
            </a:pPr>
            <a:r>
              <a:rPr lang="en-US" altLang="en-US" sz="4000" b="1">
                <a:solidFill>
                  <a:srgbClr val="002060"/>
                </a:solidFill>
              </a:rPr>
              <a:t>Dietary deficiency;</a:t>
            </a:r>
          </a:p>
          <a:p>
            <a:pPr eaLnBrk="1" hangingPunct="1">
              <a:buFontTx/>
              <a:buNone/>
            </a:pPr>
            <a:r>
              <a:rPr lang="en-US" altLang="en-US" sz="3600">
                <a:solidFill>
                  <a:srgbClr val="002060"/>
                </a:solidFill>
              </a:rPr>
              <a:t>Vitamin B12 deficiency.</a:t>
            </a:r>
          </a:p>
          <a:p>
            <a:pPr eaLnBrk="1" hangingPunct="1">
              <a:buFontTx/>
              <a:buNone/>
            </a:pPr>
            <a:r>
              <a:rPr lang="en-US" altLang="en-US" sz="4000" b="1">
                <a:solidFill>
                  <a:srgbClr val="002060"/>
                </a:solidFill>
              </a:rPr>
              <a:t>Source;</a:t>
            </a:r>
          </a:p>
          <a:p>
            <a:pPr eaLnBrk="1" hangingPunct="1">
              <a:buFontTx/>
              <a:buNone/>
            </a:pPr>
            <a:r>
              <a:rPr lang="en-US" altLang="en-US" sz="3600">
                <a:solidFill>
                  <a:srgbClr val="002060"/>
                </a:solidFill>
              </a:rPr>
              <a:t>Foods of animal origin.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ubtitle 2">
            <a:extLst>
              <a:ext uri="{FF2B5EF4-FFF2-40B4-BE49-F238E27FC236}">
                <a16:creationId xmlns:a16="http://schemas.microsoft.com/office/drawing/2014/main" id="{3F919883-7F2B-E62C-7CAA-D55E2A7868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/>
            <a:r>
              <a:rPr lang="en-US" altLang="en-US" sz="60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Manganese Mn</a:t>
            </a:r>
          </a:p>
          <a:p>
            <a:pPr algn="l"/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Functions</a:t>
            </a:r>
          </a:p>
          <a:p>
            <a:pPr algn="just">
              <a:lnSpc>
                <a:spcPct val="150000"/>
              </a:lnSpc>
            </a:pPr>
            <a:r>
              <a:rPr lang="en-US" altLang="en-US" sz="36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Glucose synthesis, ammonia detoxification, antioxidant, and in wound healing, act as antioxidant as cofactor in mitochondrial super oxide dismutase enzyme.</a:t>
            </a:r>
          </a:p>
          <a:p>
            <a:pPr algn="l"/>
            <a:endParaRPr lang="en-US" altLang="en-US" sz="360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altLang="en-US" sz="360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altLang="en-US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ubtitle 2">
            <a:extLst>
              <a:ext uri="{FF2B5EF4-FFF2-40B4-BE49-F238E27FC236}">
                <a16:creationId xmlns:a16="http://schemas.microsoft.com/office/drawing/2014/main" id="{4C5CB808-0FD7-402A-6596-1CF0A45E1D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/>
            <a:r>
              <a:rPr lang="en-US" altLang="en-US" sz="60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Dietary deficiency;</a:t>
            </a:r>
          </a:p>
          <a:p>
            <a:pPr algn="l"/>
            <a:r>
              <a:rPr lang="en-US" altLang="en-US" sz="40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Abnormal skeletal growth, impairment of central nervous system.</a:t>
            </a:r>
          </a:p>
          <a:p>
            <a:pPr algn="l"/>
            <a:endParaRPr lang="en-US" altLang="en-US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altLang="en-US" sz="54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Source;</a:t>
            </a:r>
          </a:p>
          <a:p>
            <a:pPr algn="l"/>
            <a:r>
              <a:rPr lang="en-US" altLang="en-US" sz="36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Whole grains, green leafy vegetables, peanut.</a:t>
            </a:r>
          </a:p>
          <a:p>
            <a:pPr algn="l"/>
            <a:endParaRPr lang="ar-IQ" alt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>
            <a:extLst>
              <a:ext uri="{FF2B5EF4-FFF2-40B4-BE49-F238E27FC236}">
                <a16:creationId xmlns:a16="http://schemas.microsoft.com/office/drawing/2014/main" id="{C0C8363A-BFF6-4DA4-7DA3-B5669C956E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800" b="1">
                <a:solidFill>
                  <a:srgbClr val="7030A0"/>
                </a:solidFill>
              </a:rPr>
              <a:t>Fluoride F</a:t>
            </a:r>
          </a:p>
          <a:p>
            <a:pPr eaLnBrk="1" hangingPunct="1">
              <a:buFontTx/>
              <a:buNone/>
            </a:pPr>
            <a:r>
              <a:rPr lang="en-US" altLang="en-US" sz="4000" b="1">
                <a:solidFill>
                  <a:srgbClr val="7030A0"/>
                </a:solidFill>
              </a:rPr>
              <a:t>Functions;</a:t>
            </a:r>
          </a:p>
          <a:p>
            <a:pPr eaLnBrk="1" hangingPunct="1">
              <a:buFontTx/>
              <a:buNone/>
            </a:pPr>
            <a:r>
              <a:rPr lang="en-US" altLang="en-US" sz="3600"/>
              <a:t>Increase hardness of bones and teeth, and retention of calcium in bones with aging.</a:t>
            </a:r>
          </a:p>
          <a:p>
            <a:pPr eaLnBrk="1" hangingPunct="1">
              <a:buFontTx/>
              <a:buNone/>
            </a:pPr>
            <a:endParaRPr lang="en-US" altLang="en-US" sz="3600"/>
          </a:p>
          <a:p>
            <a:pPr eaLnBrk="1" hangingPunct="1">
              <a:buFontTx/>
              <a:buNone/>
            </a:pPr>
            <a:r>
              <a:rPr lang="en-US" altLang="en-US" sz="3600" b="1">
                <a:solidFill>
                  <a:srgbClr val="7030A0"/>
                </a:solidFill>
              </a:rPr>
              <a:t>Dietary deficiency;</a:t>
            </a:r>
          </a:p>
          <a:p>
            <a:pPr eaLnBrk="1" hangingPunct="1">
              <a:buFontTx/>
              <a:buNone/>
            </a:pPr>
            <a:r>
              <a:rPr lang="en-US" altLang="en-US" sz="3600"/>
              <a:t>Dental caries, osteoporosis.</a:t>
            </a:r>
          </a:p>
          <a:p>
            <a:pPr eaLnBrk="1" hangingPunct="1">
              <a:buFontTx/>
              <a:buNone/>
            </a:pPr>
            <a:endParaRPr lang="en-US" altLang="en-US" sz="3600"/>
          </a:p>
          <a:p>
            <a:pPr eaLnBrk="1" hangingPunct="1">
              <a:buFontTx/>
              <a:buNone/>
            </a:pPr>
            <a:r>
              <a:rPr lang="en-US" altLang="en-US" sz="3600" b="1">
                <a:solidFill>
                  <a:srgbClr val="7030A0"/>
                </a:solidFill>
              </a:rPr>
              <a:t>Source;</a:t>
            </a:r>
          </a:p>
          <a:p>
            <a:pPr eaLnBrk="1" hangingPunct="1">
              <a:buFontTx/>
              <a:buNone/>
            </a:pPr>
            <a:r>
              <a:rPr lang="en-US" altLang="en-US" sz="3600"/>
              <a:t>Fluoridated drinking water.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>
            <a:extLst>
              <a:ext uri="{FF2B5EF4-FFF2-40B4-BE49-F238E27FC236}">
                <a16:creationId xmlns:a16="http://schemas.microsoft.com/office/drawing/2014/main" id="{A6387CBC-3B53-10E6-B401-11105648A6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000" b="1">
                <a:solidFill>
                  <a:srgbClr val="C00000"/>
                </a:solidFill>
              </a:rPr>
              <a:t>Chromium  Cr</a:t>
            </a:r>
          </a:p>
          <a:p>
            <a:pPr eaLnBrk="1" hangingPunct="1">
              <a:buFontTx/>
              <a:buNone/>
            </a:pPr>
            <a:r>
              <a:rPr lang="en-US" altLang="en-US" sz="4000" b="1">
                <a:solidFill>
                  <a:srgbClr val="C00000"/>
                </a:solidFill>
              </a:rPr>
              <a:t>Functions;</a:t>
            </a:r>
          </a:p>
          <a:p>
            <a:pPr eaLnBrk="1" hangingPunct="1">
              <a:buFontTx/>
              <a:buNone/>
            </a:pPr>
            <a:r>
              <a:rPr lang="en-US" altLang="en-US" sz="3600"/>
              <a:t>Constituent of glucose tolerance, which</a:t>
            </a:r>
          </a:p>
          <a:p>
            <a:pPr eaLnBrk="1" hangingPunct="1">
              <a:buFontTx/>
              <a:buNone/>
            </a:pPr>
            <a:r>
              <a:rPr lang="en-US" altLang="en-US" sz="3600"/>
              <a:t>Binds to and potentates insulin.</a:t>
            </a:r>
          </a:p>
          <a:p>
            <a:pPr eaLnBrk="1" hangingPunct="1">
              <a:buFontTx/>
              <a:buNone/>
            </a:pPr>
            <a:endParaRPr lang="en-US" altLang="en-US" sz="3600"/>
          </a:p>
          <a:p>
            <a:pPr eaLnBrk="1" hangingPunct="1">
              <a:buFontTx/>
              <a:buNone/>
            </a:pPr>
            <a:r>
              <a:rPr lang="en-US" altLang="en-US" sz="4000" b="1"/>
              <a:t>Dietary deficiency;</a:t>
            </a:r>
          </a:p>
          <a:p>
            <a:pPr eaLnBrk="1" hangingPunct="1">
              <a:buFontTx/>
              <a:buNone/>
            </a:pPr>
            <a:r>
              <a:rPr lang="en-US" altLang="en-US" sz="3600"/>
              <a:t>Impaired glucose tolerance .</a:t>
            </a:r>
          </a:p>
          <a:p>
            <a:pPr eaLnBrk="1" hangingPunct="1">
              <a:buFontTx/>
              <a:buNone/>
            </a:pPr>
            <a:r>
              <a:rPr lang="en-US" altLang="en-US" sz="4000" b="1">
                <a:solidFill>
                  <a:srgbClr val="C00000"/>
                </a:solidFill>
              </a:rPr>
              <a:t>Source;</a:t>
            </a:r>
          </a:p>
          <a:p>
            <a:pPr eaLnBrk="1" hangingPunct="1">
              <a:buFontTx/>
              <a:buNone/>
            </a:pPr>
            <a:r>
              <a:rPr lang="en-US" altLang="en-US" sz="3600"/>
              <a:t>Meat, Liver, nuts, cheese, whole grains.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50D0A013-C673-3918-B069-629DC278E5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467850" cy="6858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4000" b="1">
                <a:solidFill>
                  <a:srgbClr val="00B050"/>
                </a:solidFill>
              </a:rPr>
              <a:t>Macrominerals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 b="1">
                <a:solidFill>
                  <a:srgbClr val="00B050"/>
                </a:solidFill>
              </a:rPr>
              <a:t>Sodium; [Na]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 b="1"/>
              <a:t>Is the major</a:t>
            </a:r>
            <a:r>
              <a:rPr lang="en-US" altLang="en-US" sz="3600"/>
              <a:t> cation of the extra cellular fluid (ECF).</a:t>
            </a:r>
            <a:endParaRPr lang="en-US" altLang="en-US" sz="3600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 b="1"/>
              <a:t>Sources;</a:t>
            </a:r>
            <a:endParaRPr lang="en-US" altLang="en-US" sz="36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/>
              <a:t>Milk, cereal, legumes, eggs, vegetables like carrots and tomato, and table salt. </a:t>
            </a:r>
            <a:endParaRPr lang="en-US" altLang="en-US" sz="3600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 b="1"/>
              <a:t>Requirement;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 b="1"/>
              <a:t> 5 gm/ day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 b="1"/>
              <a:t>Normal range;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 b="1"/>
              <a:t>130-143 Meq/L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>
            <a:extLst>
              <a:ext uri="{FF2B5EF4-FFF2-40B4-BE49-F238E27FC236}">
                <a16:creationId xmlns:a16="http://schemas.microsoft.com/office/drawing/2014/main" id="{E7E1F843-5E27-E222-6624-7A70E07718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Selenium  Se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Functions;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en-US" altLang="en-US" sz="3600"/>
              <a:t>         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Essential factor of glutathione peroxidase,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Protects from oxidative damage, needed to convert thyroxine (T4) to more active thyroid hormone, triiodothyronine (T3).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ubtitle 2">
            <a:extLst>
              <a:ext uri="{FF2B5EF4-FFF2-40B4-BE49-F238E27FC236}">
                <a16:creationId xmlns:a16="http://schemas.microsoft.com/office/drawing/2014/main" id="{4FD8264B-6D43-10E7-19D7-8F42E2F484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altLang="en-US" sz="6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Dietary deficiency;</a:t>
            </a:r>
          </a:p>
          <a:p>
            <a:pPr algn="l" eaLnBrk="1" hangingPunct="1">
              <a:lnSpc>
                <a:spcPct val="150000"/>
              </a:lnSpc>
            </a:pP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4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Keshan disease involves cardiomyopathy and necrosis of heart tissues.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en-US" sz="6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Source;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en-US" sz="48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Meat, cereals, sea food, and grains.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ubtitle 2">
            <a:extLst>
              <a:ext uri="{FF2B5EF4-FFF2-40B4-BE49-F238E27FC236}">
                <a16:creationId xmlns:a16="http://schemas.microsoft.com/office/drawing/2014/main" id="{18F3437E-39C2-D7DD-485E-AFE722C5A9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 sz="96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Heavy metal poisoning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537DA3DE-D9DE-14E3-C454-E956053A01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6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Functions;</a:t>
            </a:r>
          </a:p>
          <a:p>
            <a:pPr eaLnBrk="1" hangingPunct="1">
              <a:buFontTx/>
              <a:buNone/>
            </a:pP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1-responsible for osmolality of the plasma.</a:t>
            </a:r>
          </a:p>
          <a:p>
            <a:pPr eaLnBrk="1" hangingPunct="1">
              <a:buFontTx/>
              <a:buNone/>
            </a:pPr>
            <a:endParaRPr lang="en-US" alt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2-plays a main role in maintaining the normal distribution of water and the osmotic pressure in the ECF compartment.</a:t>
            </a:r>
          </a:p>
          <a:p>
            <a:pPr algn="just" eaLnBrk="1" hangingPunct="1">
              <a:buFontTx/>
              <a:buNone/>
            </a:pPr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3-regulate the electrolyte and pH balance of the extra cellular compartment.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id="{07F7A3E8-4192-8A02-3F73-BCF352756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endParaRPr lang="en-US" altLang="en-US"/>
          </a:p>
          <a:p>
            <a:pPr algn="just">
              <a:lnSpc>
                <a:spcPct val="150000"/>
              </a:lnSpc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4-control the electronic potentials of excitable tissues such as nerve and muscle.</a:t>
            </a:r>
          </a:p>
          <a:p>
            <a:pPr algn="just">
              <a:lnSpc>
                <a:spcPct val="150000"/>
              </a:lnSpc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5-helps in the active transport of </a:t>
            </a:r>
            <a:r>
              <a:rPr lang="en-US" altLang="en-US" sz="36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glucose, galactose, and amino acids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across intestinal mucosa and for  </a:t>
            </a:r>
            <a:r>
              <a:rPr lang="en-US" altLang="en-US" sz="36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Na+/K+ ATPase.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85FD54EB-EEE1-045F-FA52-7EED6E5E11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000" b="1">
                <a:solidFill>
                  <a:srgbClr val="002060"/>
                </a:solidFill>
              </a:rPr>
              <a:t>Hyponatraemia;</a:t>
            </a:r>
          </a:p>
          <a:p>
            <a:pPr algn="just" eaLnBrk="1" hangingPunct="1">
              <a:buFontTx/>
              <a:buNone/>
            </a:pPr>
            <a:r>
              <a:rPr lang="en-US" altLang="en-US" sz="4000" b="1"/>
              <a:t>    </a:t>
            </a:r>
            <a:r>
              <a:rPr lang="en-US" altLang="en-US" b="1"/>
              <a:t>Decrease in plasma concentration of [Na ion] may be due to defect in kidneys or adrenal cortex. sweating, burns, vomiting, or diarrhea which can be cause loss of [Na ion] containing fluids.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en-US" altLang="en-US" b="1"/>
              <a:t>       In adrenal cortex insufficiency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en-US" altLang="en-US" b="1"/>
              <a:t>    </a:t>
            </a:r>
            <a:r>
              <a:rPr lang="en-US" altLang="en-US" b="1">
                <a:solidFill>
                  <a:srgbClr val="002060"/>
                </a:solidFill>
              </a:rPr>
              <a:t>(Addisons disease), </a:t>
            </a:r>
            <a:r>
              <a:rPr lang="en-US" altLang="en-US" b="1"/>
              <a:t>decrease of serum [Na ion] and increase in Na ion secretion are seen.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>
            <a:extLst>
              <a:ext uri="{FF2B5EF4-FFF2-40B4-BE49-F238E27FC236}">
                <a16:creationId xmlns:a16="http://schemas.microsoft.com/office/drawing/2014/main" id="{F3418E9A-FF1E-B5C5-DAA8-43EBF2F42F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000" b="1">
                <a:solidFill>
                  <a:srgbClr val="7030A0"/>
                </a:solidFill>
              </a:rPr>
              <a:t>Hypernatraemia;</a:t>
            </a:r>
          </a:p>
          <a:p>
            <a:pPr algn="just" eaLnBrk="1" hangingPunct="1">
              <a:buFontTx/>
              <a:buNone/>
            </a:pPr>
            <a:r>
              <a:rPr lang="en-US" altLang="en-US" b="1"/>
              <a:t>    Increased plasma concentration of [Na ion]. it is due to decrease loss of [Na ion] in body fluids, may occur in decrease activity of ADH,Hyperactivity of the adrenal cortex as in Cushing's syndrome. Administration of cortisone also leads to increase in serum Na ion.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en-US" b="1"/>
              <a:t>        Hypertensive patients are advised to take less salt. about 1gm/day.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68C9FD5B-2956-3C2C-DED7-8B7F55F900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000" b="1">
                <a:solidFill>
                  <a:srgbClr val="C00000"/>
                </a:solidFill>
              </a:rPr>
              <a:t>potassium; [K ion]</a:t>
            </a:r>
          </a:p>
          <a:p>
            <a:pPr eaLnBrk="1" hangingPunct="1">
              <a:buFontTx/>
              <a:buNone/>
            </a:pPr>
            <a:r>
              <a:rPr lang="en-US" altLang="en-US" sz="4000" b="1"/>
              <a:t>Is the major</a:t>
            </a:r>
            <a:r>
              <a:rPr lang="en-US" altLang="en-US" sz="4000"/>
              <a:t> cation of the intra cellular fluid (ICF).</a:t>
            </a:r>
          </a:p>
          <a:p>
            <a:pPr eaLnBrk="1" hangingPunct="1">
              <a:buFontTx/>
              <a:buNone/>
            </a:pPr>
            <a:endParaRPr lang="en-US" altLang="en-US" sz="4000" b="1"/>
          </a:p>
          <a:p>
            <a:pPr eaLnBrk="1" hangingPunct="1">
              <a:buFontTx/>
              <a:buNone/>
            </a:pPr>
            <a:r>
              <a:rPr lang="en-US" altLang="en-US" sz="4000" b="1"/>
              <a:t>Sources;</a:t>
            </a:r>
            <a:endParaRPr lang="en-US" altLang="en-US" sz="4000"/>
          </a:p>
          <a:p>
            <a:pPr eaLnBrk="1" hangingPunct="1">
              <a:buFontTx/>
              <a:buNone/>
            </a:pPr>
            <a:r>
              <a:rPr lang="en-US" altLang="en-US" sz="4000"/>
              <a:t> vegetables, fruits, and nuts  </a:t>
            </a:r>
            <a:endParaRPr lang="en-US" altLang="en-US" sz="4000" b="1"/>
          </a:p>
          <a:p>
            <a:pPr eaLnBrk="1" hangingPunct="1">
              <a:buFontTx/>
              <a:buNone/>
            </a:pPr>
            <a:endParaRPr lang="en-US" altLang="en-US" sz="4000" b="1"/>
          </a:p>
          <a:p>
            <a:pPr eaLnBrk="1" hangingPunct="1">
              <a:buFontTx/>
              <a:buNone/>
            </a:pPr>
            <a:r>
              <a:rPr lang="en-US" altLang="en-US" sz="4000" b="1"/>
              <a:t>Normal range;</a:t>
            </a:r>
          </a:p>
          <a:p>
            <a:pPr eaLnBrk="1" hangingPunct="1">
              <a:buFontTx/>
              <a:buNone/>
            </a:pPr>
            <a:r>
              <a:rPr lang="en-US" altLang="en-US" sz="4000" b="1"/>
              <a:t>3.5-5 Meq/L</a:t>
            </a:r>
          </a:p>
          <a:p>
            <a:pPr eaLnBrk="1" hangingPunct="1">
              <a:buFontTx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1296</TotalTime>
  <Words>1619</Words>
  <Application>Microsoft Office PowerPoint</Application>
  <PresentationFormat>On-screen Show (4:3)</PresentationFormat>
  <Paragraphs>231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6" baseType="lpstr">
      <vt:lpstr>Arial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fckgw-rhqq2-yxrkt-8tg6w-2b7q8</dc:creator>
  <cp:lastModifiedBy>ASUS</cp:lastModifiedBy>
  <cp:revision>190</cp:revision>
  <dcterms:created xsi:type="dcterms:W3CDTF">2007-05-12T16:18:46Z</dcterms:created>
  <dcterms:modified xsi:type="dcterms:W3CDTF">2026-05-12T22:13:45Z</dcterms:modified>
</cp:coreProperties>
</file>