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1" r:id="rId2"/>
    <p:sldId id="314" r:id="rId3"/>
    <p:sldId id="316" r:id="rId4"/>
    <p:sldId id="324" r:id="rId5"/>
    <p:sldId id="256" r:id="rId6"/>
    <p:sldId id="325" r:id="rId7"/>
    <p:sldId id="259" r:id="rId8"/>
    <p:sldId id="321" r:id="rId9"/>
    <p:sldId id="322" r:id="rId10"/>
    <p:sldId id="305" r:id="rId11"/>
    <p:sldId id="307" r:id="rId12"/>
    <p:sldId id="318" r:id="rId13"/>
    <p:sldId id="320" r:id="rId14"/>
    <p:sldId id="313" r:id="rId15"/>
    <p:sldId id="257" r:id="rId16"/>
    <p:sldId id="258" r:id="rId17"/>
    <p:sldId id="302" r:id="rId18"/>
    <p:sldId id="262" r:id="rId19"/>
    <p:sldId id="264" r:id="rId20"/>
    <p:sldId id="308" r:id="rId21"/>
    <p:sldId id="309" r:id="rId22"/>
    <p:sldId id="266" r:id="rId23"/>
    <p:sldId id="304" r:id="rId24"/>
    <p:sldId id="270" r:id="rId25"/>
    <p:sldId id="269" r:id="rId26"/>
    <p:sldId id="273" r:id="rId27"/>
    <p:sldId id="274" r:id="rId28"/>
    <p:sldId id="281" r:id="rId29"/>
    <p:sldId id="277" r:id="rId30"/>
    <p:sldId id="276" r:id="rId31"/>
    <p:sldId id="275" r:id="rId32"/>
    <p:sldId id="279" r:id="rId33"/>
    <p:sldId id="278" r:id="rId34"/>
    <p:sldId id="282" r:id="rId35"/>
    <p:sldId id="323" r:id="rId36"/>
    <p:sldId id="272" r:id="rId37"/>
    <p:sldId id="283" r:id="rId38"/>
    <p:sldId id="285" r:id="rId39"/>
    <p:sldId id="286" r:id="rId40"/>
    <p:sldId id="287" r:id="rId41"/>
    <p:sldId id="288" r:id="rId42"/>
    <p:sldId id="289" r:id="rId43"/>
    <p:sldId id="290" r:id="rId44"/>
    <p:sldId id="265" r:id="rId45"/>
    <p:sldId id="267" r:id="rId46"/>
    <p:sldId id="291" r:id="rId47"/>
    <p:sldId id="293" r:id="rId48"/>
    <p:sldId id="297" r:id="rId49"/>
    <p:sldId id="298" r:id="rId50"/>
    <p:sldId id="299" r:id="rId51"/>
    <p:sldId id="296" r:id="rId52"/>
  </p:sldIdLst>
  <p:sldSz cx="12192000" cy="6858000"/>
  <p:notesSz cx="6858000" cy="91440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ran baker1" initials="sb" lastIdx="2" clrIdx="0">
    <p:extLst>
      <p:ext uri="{19B8F6BF-5375-455C-9EA6-DF929625EA0E}">
        <p15:presenceInfo xmlns:p15="http://schemas.microsoft.com/office/powerpoint/2012/main" userId="f48e9facd96d2b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5514BD-8108-4D57-8C9E-10D05866C3AF}" v="2" dt="2026-04-13T07:33:17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8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98D9FC4-FCBF-47AE-A911-BA3A330429CA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9F1E58B-0A52-49D5-89A6-201CE9CF1C8C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41123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finding patient notes. 2. giving personal medical information 3.introducing oneself as a doctor 4. filling in a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1E58B-0A52-49D5-89A6-201CE9CF1C8C}" type="slidenum">
              <a:rPr lang="ar-IQ" smtClean="0"/>
              <a:t>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2764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1E58B-0A52-49D5-89A6-201CE9CF1C8C}" type="slidenum">
              <a:rPr lang="ar-IQ" smtClean="0"/>
              <a:t>19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1159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1E58B-0A52-49D5-89A6-201CE9CF1C8C}" type="slidenum">
              <a:rPr lang="ar-IQ" smtClean="0"/>
              <a:t>22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6279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1E58B-0A52-49D5-89A6-201CE9CF1C8C}" type="slidenum">
              <a:rPr lang="ar-IQ" smtClean="0"/>
              <a:t>23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340595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1E58B-0A52-49D5-89A6-201CE9CF1C8C}" type="slidenum">
              <a:rPr lang="ar-IQ" smtClean="0"/>
              <a:t>29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80624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B05B-56BD-41FD-B768-FA15CB184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6D690-F876-4BA4-B320-B3BE6D3D9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13CA6-223D-494E-A4D6-22002A02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784F-CE65-4B8D-A626-1EAEE7E8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9E77E-C339-4132-B400-8CDB05C6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3400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916A-5A4E-4E5C-9C5D-2A05EB8AC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ED1DFE-C1D7-4B2A-BDD2-FC1303E47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E89DD-452C-4215-96FD-1A75EB0C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231FE-8CDD-4258-99FA-4B846FB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3799-61A8-4009-86DE-6ED95D9A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25673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5963F6-CC47-464C-974E-E954147FB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65543-3C66-4900-BE8B-CB0CC6225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438C0-A30B-433B-B08F-F0CBA162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A503-D50C-49CA-BD22-13D4707A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C8E2-A032-4A7A-A42D-BA72D706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5589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3AE0-3C5B-4AFB-8318-FC59284F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3AFB-DAB5-4B5B-A39B-50310761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CD93B-9501-4F29-A7E9-4F33C963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CDC1F-0BFB-4BFA-B7E1-91EF3180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DE68D-FD8A-4A53-A419-8A172B9D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712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8712-01E7-4BE0-A218-646BD058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7C93F-7A4D-4032-B347-0797E4E4B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3583F-461E-439A-8862-552B7AC1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0E238-E701-4072-9644-1370E57C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E523C-032E-412D-B134-DBB9A57D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33703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2AFEF-424D-4B73-B977-79CC6045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87C4-67C9-4003-B83B-5C01D6082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8C496-84A3-4F52-9182-ED9E99EED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E7B8-8971-4CF8-8595-8FF12D30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36E87-6F05-403D-9032-07A855BB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9732E-E03C-4866-81E1-D6525537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3838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CFD8-F1DA-4BDC-BBB6-661F70D9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92266-7627-488D-9FFF-68614AE9A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FE97E-DAA1-4CB7-AB97-5B9F235A5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857D2-8CD2-4182-83AF-7F5888C5E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88DC2-9E1A-4B01-8868-C69218908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1046FE-CF64-4BCA-8CD1-B9A871C8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277BD-F9F1-4FAA-9F26-A797ECAD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DAE6-EDBD-431B-B398-172C9941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35336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8104E-9A2C-4D46-9426-12A87D3B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C71A5-1D44-422B-8510-934CF2DE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6A3A3-9790-4F75-BB5B-D178DA21A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CE443C-27A5-4899-B498-F9A23643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35836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5F1E9-5D5E-48B4-B74D-8ECA37A0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DB0EF-9F09-4288-9360-7ABEBD31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AF6E4-8DD2-4990-838B-6E573B5F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4239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1621-628F-4A4A-94E7-D29A38BA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7A96-04FB-4EE4-A584-994A799A4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3873E-8B0D-49BF-A5CC-771B55ABD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58F1-39E8-4380-A0F9-7A204D22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17D0E-BD59-4F8C-AAA1-9B4A7041C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72D55-0043-449E-9CDF-2A5EF2709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5732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16E0-4D09-4564-B278-5B733D65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2408D-43AE-4F78-ABD9-31548C4E3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56163-7C18-4DB2-899B-165D465E9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E1C8F-C68F-4954-987C-9D9AD937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AA412-D052-4921-AF11-5350BBE3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C34AE-167A-4A7E-AE17-4D9088D5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0910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5DB45-4739-43FC-A7ED-FD7E583A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4972A-FC9E-4970-8385-48F7416D6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E981B-DDC6-4B57-93E9-DA4E661EE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1FB87-8F71-423A-89EC-A26C75CC0415}" type="datetimeFigureOut">
              <a:rPr lang="ar-IQ" smtClean="0"/>
              <a:t>18/12/1447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5C6B4-E25C-4E36-990F-C993DC71F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806C2-7793-4AD8-AEBD-FBBA214DA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8DA3-FDC7-4C69-ABB8-172146CE9B2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96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3.xml"/><Relationship Id="rId3" Type="http://schemas.openxmlformats.org/officeDocument/2006/relationships/image" Target="../media/image104.png"/><Relationship Id="rId7" Type="http://schemas.openxmlformats.org/officeDocument/2006/relationships/slide" Target="slide27.xml"/><Relationship Id="rId12" Type="http://schemas.openxmlformats.org/officeDocument/2006/relationships/slide" Target="slide3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slide" Target="slide25.xml"/><Relationship Id="rId15" Type="http://schemas.openxmlformats.org/officeDocument/2006/relationships/slide" Target="slide23.xml"/><Relationship Id="rId10" Type="http://schemas.openxmlformats.org/officeDocument/2006/relationships/slide" Target="slide30.xml"/><Relationship Id="rId4" Type="http://schemas.openxmlformats.org/officeDocument/2006/relationships/slide" Target="slide24.xml"/><Relationship Id="rId9" Type="http://schemas.openxmlformats.org/officeDocument/2006/relationships/slide" Target="slide29.xml"/><Relationship Id="rId14" Type="http://schemas.openxmlformats.org/officeDocument/2006/relationships/slide" Target="slide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3.pn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116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115.pn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8.png"/><Relationship Id="rId11" Type="http://schemas.openxmlformats.org/officeDocument/2006/relationships/image" Target="../media/image132.png"/><Relationship Id="rId5" Type="http://schemas.openxmlformats.org/officeDocument/2006/relationships/image" Target="../media/image127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6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ABD7A92-D1F1-45F6-A249-FA573629C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043" y="3204970"/>
            <a:ext cx="4835702" cy="1001168"/>
          </a:xfrm>
        </p:spPr>
        <p:txBody>
          <a:bodyPr>
            <a:noAutofit/>
          </a:bodyPr>
          <a:lstStyle/>
          <a:p>
            <a:r>
              <a:rPr lang="en-US" sz="4000" b="1" dirty="0"/>
              <a:t>Technical English</a:t>
            </a:r>
            <a:endParaRPr lang="ar-IQ" sz="40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A47214-8760-426E-8705-39B75105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6007769" cy="68298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62D0EA2-5ABD-476A-84AC-37562D661F7A}"/>
              </a:ext>
            </a:extLst>
          </p:cNvPr>
          <p:cNvSpPr/>
          <p:nvPr/>
        </p:nvSpPr>
        <p:spPr>
          <a:xfrm>
            <a:off x="7290310" y="5509394"/>
            <a:ext cx="4835702" cy="10011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Lecturer: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Miss Liva Adil Shareef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1FDA7EE0-0A92-4DFA-B235-2751A07A7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20" y="596404"/>
            <a:ext cx="4279149" cy="13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7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A9BBA-4694-433D-AD6D-CAAE087E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Language Spot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Asking short and gentle questions</a:t>
            </a:r>
            <a:endParaRPr lang="ar-IQ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A3F3C0-050A-486A-A68A-6F30A09E1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3" y="1825625"/>
            <a:ext cx="11125200" cy="4667250"/>
          </a:xfrm>
        </p:spPr>
        <p:txBody>
          <a:bodyPr>
            <a:normAutofit/>
          </a:bodyPr>
          <a:lstStyle/>
          <a:p>
            <a:r>
              <a:rPr lang="en-US" sz="3200" b="1" dirty="0"/>
              <a:t>Ask gentle questions to put the patient at ease.</a:t>
            </a:r>
          </a:p>
          <a:p>
            <a:pPr marL="0" indent="0">
              <a:buNone/>
            </a:pPr>
            <a:r>
              <a:rPr lang="en-US" dirty="0"/>
              <a:t>	Can you tell me what/who + subject + verb?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What’s your family name?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	Can you tell me what your family name is?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200" b="1" dirty="0"/>
              <a:t>Remove words to make questions shorter.</a:t>
            </a:r>
          </a:p>
          <a:p>
            <a:pPr marL="0" indent="0">
              <a:buNone/>
            </a:pPr>
            <a:r>
              <a:rPr lang="en-US" dirty="0"/>
              <a:t>    	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What’s your first name? </a:t>
            </a:r>
            <a:r>
              <a:rPr lang="en-US" dirty="0">
                <a:solidFill>
                  <a:schemeClr val="accent1"/>
                </a:solidFill>
              </a:rPr>
              <a:t>Your first name?</a:t>
            </a:r>
          </a:p>
          <a:p>
            <a:pPr marL="0" indent="0">
              <a:buNone/>
            </a:pPr>
            <a:r>
              <a:rPr lang="en-US" dirty="0"/>
              <a:t>   	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Do you have any other names? </a:t>
            </a:r>
            <a:r>
              <a:rPr lang="en-US" dirty="0">
                <a:solidFill>
                  <a:schemeClr val="accent1"/>
                </a:solidFill>
              </a:rPr>
              <a:t>(And) Any other names?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0234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B41786-344A-4554-9F69-4467A33A5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972" y="398057"/>
            <a:ext cx="5077327" cy="8239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Direct Questions</a:t>
            </a:r>
            <a:endParaRPr lang="ar-IQ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2AEC29-CB1B-47D2-99EF-3C635DB97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832" y="1450665"/>
            <a:ext cx="5077324" cy="421648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Where is Dr Ahmed?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 it your first time?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did you eat last night?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ar-IQ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9F7CB3-5ABC-4328-8FAC-BE8866EE8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305" y="357689"/>
            <a:ext cx="5580231" cy="8239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Indirect Questions</a:t>
            </a:r>
            <a:endParaRPr lang="ar-IQ" sz="3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57CE568-41BF-4B63-A5EE-FD6853BF9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75156" y="1450665"/>
            <a:ext cx="6288505" cy="421648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/>
                </a:solidFill>
              </a:rPr>
              <a:t>Can you tell me where Dr Ahmed is?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/>
                </a:solidFill>
              </a:rPr>
              <a:t>Can you tell me if it is your first time?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/>
                </a:solidFill>
              </a:rPr>
              <a:t>Can you tell me what you ate last night?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ar-IQ" dirty="0">
              <a:solidFill>
                <a:schemeClr val="accent1"/>
              </a:solidFill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92D5F9D-C4F4-E4AF-1BBF-72D8F21DB0D3}"/>
              </a:ext>
            </a:extLst>
          </p:cNvPr>
          <p:cNvSpPr txBox="1">
            <a:spLocks/>
          </p:cNvSpPr>
          <p:nvPr/>
        </p:nvSpPr>
        <p:spPr>
          <a:xfrm>
            <a:off x="1436915" y="4060370"/>
            <a:ext cx="4060372" cy="23995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/>
              <a:t>Some other phrases used in indirect Questions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Can I ask ... 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I’d like to know ...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ar-IQ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474FDA1-61A7-075F-2DC6-941DBE09A891}"/>
              </a:ext>
            </a:extLst>
          </p:cNvPr>
          <p:cNvSpPr txBox="1">
            <a:spLocks/>
          </p:cNvSpPr>
          <p:nvPr/>
        </p:nvSpPr>
        <p:spPr>
          <a:xfrm>
            <a:off x="6694715" y="4060369"/>
            <a:ext cx="4060372" cy="23995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I’d like to know ...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I was wondering ...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Could you let me know ... 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Do you happen to know ... 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4827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5EA01-9D6D-47D9-847E-D613184D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When taking the history of the presenting complaint (HPC), You often ask about pain. Use these words to complete the questions.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2E3F9F-A974-4D77-9EF5-5AFD61504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40" y="1805529"/>
            <a:ext cx="6522186" cy="4425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B99888-FB6D-4F70-ABED-3C9C6D06B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426" y="1909412"/>
            <a:ext cx="3162863" cy="2205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65DFA9-FE5E-4613-91B0-BF9A86E5B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335" y="4311177"/>
            <a:ext cx="3100155" cy="2137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C5A3C1-93E5-4444-8803-16AE4DF1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460" y="1803544"/>
            <a:ext cx="1566550" cy="3079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0F01E3-13C4-4351-980C-A405A6730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460" y="2158584"/>
            <a:ext cx="2601438" cy="349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946C0A-DB21-45C7-AA04-E8DBD0DEE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885" y="2578308"/>
            <a:ext cx="1883914" cy="294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78D410-171B-40C4-9FD9-7BCAFF0CA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7355" y="2998033"/>
            <a:ext cx="1819380" cy="2964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206A67-C67E-4B17-AAA3-01426D75E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2800" y="3432748"/>
            <a:ext cx="1770399" cy="2887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8D4E8A-E95C-4A51-BEA1-94D50893C4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814" y="3822492"/>
            <a:ext cx="1596005" cy="2926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D584E4-B20A-43B6-A769-5F79EC7C18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028" y="4269917"/>
            <a:ext cx="2856753" cy="2764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9CB180-45E4-4605-8284-50ABA3FB5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7455" y="4635982"/>
            <a:ext cx="1382300" cy="2764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50C06E-CC9B-4AC1-B3DF-65849E26A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2533" y="5022104"/>
            <a:ext cx="500261" cy="2764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72A338-2DF3-4AC1-ABB3-4FFAE13757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2730" y="5480700"/>
            <a:ext cx="1119005" cy="276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0C472E-AEFE-4EBD-89D2-A1B8EA679A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91587" y="5899896"/>
            <a:ext cx="2224238" cy="276459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DA999F1-3847-E110-16FE-D19C49972A81}"/>
              </a:ext>
            </a:extLst>
          </p:cNvPr>
          <p:cNvSpPr txBox="1">
            <a:spLocks/>
          </p:cNvSpPr>
          <p:nvPr/>
        </p:nvSpPr>
        <p:spPr>
          <a:xfrm>
            <a:off x="6880460" y="1422919"/>
            <a:ext cx="5311540" cy="5326224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000" dirty="0"/>
              <a:t>Where is the pain? Where does it hurt?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000" dirty="0"/>
              <a:t>Radiate, move to another part of the body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000" dirty="0"/>
              <a:t>Severity, seriousness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000" dirty="0"/>
              <a:t>E.g. sharp, dull, burning, stabbing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en-US" sz="2000" dirty="0"/>
              <a:t>E.g. It’s a sharp pain. It feels like pressure. It comes and goes.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G. E.g. movement makes it worse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j. constant,  intermittent pain = comes and goes</a:t>
            </a:r>
            <a:endParaRPr lang="ar-IQ" sz="20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15469DD-08DD-5491-5768-841B96324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dull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burning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stabbing </a:t>
            </a:r>
          </a:p>
        </p:txBody>
      </p:sp>
    </p:spTree>
    <p:extLst>
      <p:ext uri="{BB962C8B-B14F-4D97-AF65-F5344CB8AC3E}">
        <p14:creationId xmlns:p14="http://schemas.microsoft.com/office/powerpoint/2010/main" val="4492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82E3-C5A8-4774-9740-E7F929C9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3805"/>
          </a:xfrm>
        </p:spPr>
        <p:txBody>
          <a:bodyPr/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 these words to questions in exercise 2.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2BA3-80C7-4C82-9BE5-1A8CEA49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061" y="1935722"/>
            <a:ext cx="5591156" cy="4203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672FC-1CA2-4CF7-A49C-1C8541EA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061" y="1346520"/>
            <a:ext cx="505575" cy="466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DBD25B-5642-411B-AF4D-937AEA4F6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47" y="1957387"/>
            <a:ext cx="4359257" cy="4203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CA1D1-81F2-49A4-B6EC-2EB2C93D0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47" y="1463530"/>
            <a:ext cx="367260" cy="472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EEF055-49EF-4021-971D-5D1D95AF7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23" y="4798726"/>
            <a:ext cx="259673" cy="283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9887B9-4942-4CC3-965D-ACEA0FCD9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603" y="3538342"/>
            <a:ext cx="348912" cy="362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79AF5C-3B43-4E49-BA6B-27D3820BE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78" y="2688667"/>
            <a:ext cx="313818" cy="300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8BB507-8505-4EAB-BCE9-131530762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603" y="3964370"/>
            <a:ext cx="269902" cy="334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E32DB8-17AB-4125-BB4F-12611EA7C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168" y="3973583"/>
            <a:ext cx="310109" cy="3256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CA718C-90D4-40C6-9770-B9F1D4380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603" y="4415765"/>
            <a:ext cx="363199" cy="2853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6B8A6E-4064-4B4E-813E-32AB13BF5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97" y="2310159"/>
            <a:ext cx="348209" cy="298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45541-0D3E-49C6-9E9E-E3304FA384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912" y="3144797"/>
            <a:ext cx="309407" cy="295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415AE0-0224-4F36-962E-729AB7CB0C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294" y="5662474"/>
            <a:ext cx="283602" cy="4030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890262-FB95-4EE2-917C-C6A52350A1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491" y="5203923"/>
            <a:ext cx="347311" cy="3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7D07-83B4-4A60-9BA7-A07CFBCE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295645"/>
            <a:ext cx="7391400" cy="1152156"/>
          </a:xfrm>
        </p:spPr>
        <p:txBody>
          <a:bodyPr>
            <a:normAutofit/>
          </a:bodyPr>
          <a:lstStyle/>
          <a:p>
            <a:pPr algn="ctr"/>
            <a:r>
              <a:rPr lang="en-US" sz="36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Adjectives describing pain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380B9-6B66-4B2A-B68E-D1B838DCF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60" y="1655609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FF0000"/>
                </a:solidFill>
              </a:rPr>
              <a:t>throbbing</a:t>
            </a:r>
            <a:r>
              <a:rPr lang="en-US" sz="2400"/>
              <a:t> (adj): </a:t>
            </a:r>
            <a:r>
              <a:rPr lang="en-US" sz="2400" dirty="0"/>
              <a:t>a pain that feels like regular beating or pulsing</a:t>
            </a:r>
          </a:p>
          <a:p>
            <a:pPr marL="0" indent="0" fontAlgn="base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boring</a:t>
            </a:r>
            <a:r>
              <a:rPr lang="en-US" sz="2400" dirty="0"/>
              <a:t> (adj): (of a pain) passing through one part of the body to another. </a:t>
            </a:r>
          </a:p>
          <a:p>
            <a:pPr marL="0" indent="0" fontAlgn="base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Tender </a:t>
            </a:r>
            <a:r>
              <a:rPr lang="en-US" sz="2400" b="1" dirty="0"/>
              <a:t>(adj)</a:t>
            </a:r>
            <a:r>
              <a:rPr lang="en-US" sz="2400" dirty="0"/>
              <a:t> :(of a part of the body) painful when you touch it.</a:t>
            </a:r>
          </a:p>
          <a:p>
            <a:pPr marL="0" indent="0">
              <a:buNone/>
            </a:pPr>
            <a:r>
              <a:rPr lang="en-US" sz="2400" b="1" i="0" dirty="0">
                <a:solidFill>
                  <a:srgbClr val="FF0000"/>
                </a:solidFill>
                <a:effectLst/>
              </a:rPr>
              <a:t>gnawing</a:t>
            </a:r>
            <a:r>
              <a:rPr lang="en-US" sz="2400" b="0" i="0" dirty="0">
                <a:solidFill>
                  <a:srgbClr val="202124"/>
                </a:solidFill>
                <a:effectLst/>
              </a:rPr>
              <a:t> (adj) :</a:t>
            </a:r>
            <a:r>
              <a:rPr lang="en-US" sz="2400" dirty="0"/>
              <a:t>a dull, continuous pain that does not go away</a:t>
            </a:r>
          </a:p>
          <a:p>
            <a:pPr marL="0" indent="0" fontAlgn="base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sharp</a:t>
            </a:r>
            <a:r>
              <a:rPr lang="en-US" sz="2400" dirty="0"/>
              <a:t> (adj) : (of a pain) sudden and severe pain that feels like a knife or a sting</a:t>
            </a:r>
            <a:endParaRPr lang="en-US" sz="2400" i="0" dirty="0">
              <a:solidFill>
                <a:srgbClr val="202124"/>
              </a:solidFill>
              <a:effectLst/>
            </a:endParaRPr>
          </a:p>
          <a:p>
            <a:pPr marL="0" indent="0" fontAlgn="base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Crushing</a:t>
            </a:r>
            <a:r>
              <a:rPr lang="en-US" sz="2400" dirty="0"/>
              <a:t>: a very heavy, strong pain or pressure, as if something is pressing hard on the body</a:t>
            </a:r>
          </a:p>
          <a:p>
            <a:pPr marL="0" indent="0" fontAlgn="base">
              <a:lnSpc>
                <a:spcPct val="170000"/>
              </a:lnSpc>
              <a:buNone/>
            </a:pPr>
            <a:r>
              <a:rPr lang="en-US" sz="2400" dirty="0"/>
              <a:t> </a:t>
            </a:r>
          </a:p>
          <a:p>
            <a:pPr marL="0" indent="0" algn="l" fontAlgn="base">
              <a:lnSpc>
                <a:spcPct val="170000"/>
              </a:lnSpc>
              <a:buNone/>
            </a:pPr>
            <a:endParaRPr lang="en-US" sz="240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lnSpc>
                <a:spcPct val="170000"/>
              </a:lnSpc>
              <a:buNone/>
            </a:pPr>
            <a:endParaRPr lang="en-US" sz="2400" dirty="0">
              <a:latin typeface="arial" panose="020B0604020202020204" pitchFamily="34" charset="0"/>
            </a:endParaRPr>
          </a:p>
          <a:p>
            <a:pPr algn="l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2400" b="0" i="1" dirty="0">
              <a:solidFill>
                <a:srgbClr val="333333"/>
              </a:solidFill>
              <a:effectLst/>
              <a:latin typeface="inherit"/>
            </a:endParaRPr>
          </a:p>
          <a:p>
            <a:pPr marL="0" indent="0">
              <a:lnSpc>
                <a:spcPct val="170000"/>
              </a:lnSpc>
              <a:buNone/>
            </a:pPr>
            <a:br>
              <a:rPr lang="en-US" sz="2400" b="0" i="0" dirty="0">
                <a:solidFill>
                  <a:srgbClr val="333333"/>
                </a:solidFill>
                <a:effectLst/>
                <a:latin typeface="inherit"/>
              </a:rPr>
            </a:br>
            <a:endParaRPr lang="ar-IQ" sz="2400" dirty="0"/>
          </a:p>
        </p:txBody>
      </p:sp>
    </p:spTree>
    <p:extLst>
      <p:ext uri="{BB962C8B-B14F-4D97-AF65-F5344CB8AC3E}">
        <p14:creationId xmlns:p14="http://schemas.microsoft.com/office/powerpoint/2010/main" val="27596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97846AD-20C7-4BBB-AA7D-D10A801FD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533" y="2265278"/>
            <a:ext cx="2695074" cy="43749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D92755-37C2-4C07-8B60-94910B277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497" y="2256674"/>
            <a:ext cx="2764188" cy="4366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92DBE5-3335-4F8E-9DFE-5D82973F5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560" y="2256674"/>
            <a:ext cx="2903404" cy="4358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E2A07-133F-492D-AEB2-0E2573E2F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83" y="2265278"/>
            <a:ext cx="2821577" cy="4349666"/>
          </a:xfrm>
          <a:prstGeom prst="rect">
            <a:avLst/>
          </a:prstGeom>
        </p:spPr>
      </p:pic>
      <p:pic>
        <p:nvPicPr>
          <p:cNvPr id="10" name="03 Listening complaints- exercise 2">
            <a:hlinkClick r:id="" action="ppaction://media"/>
            <a:extLst>
              <a:ext uri="{FF2B5EF4-FFF2-40B4-BE49-F238E27FC236}">
                <a16:creationId xmlns:a16="http://schemas.microsoft.com/office/drawing/2014/main" id="{C93DAC0A-FA93-4F1D-8D4D-10F4EA09E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14622" y="6267281"/>
            <a:ext cx="347662" cy="347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EA2EAA-BE0E-4536-A7D9-221DCBC13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9497" y="4922994"/>
            <a:ext cx="400800" cy="456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3031C5-D64E-4AAE-94E3-9342BD8C21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35" y="2583405"/>
            <a:ext cx="298031" cy="3987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FDC981-F070-4D41-9DF1-A26BCB2542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838" y="4846596"/>
            <a:ext cx="298031" cy="397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4CB50F-4381-40FA-AFC7-CD5F940C70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6792" y="2608095"/>
            <a:ext cx="315221" cy="398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492B68-F433-4A10-BFE6-BDB969FCB9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1218" y="2251744"/>
            <a:ext cx="264194" cy="3463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72D4BF-0855-469F-B0D1-AB312B13FE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730" y="4951784"/>
            <a:ext cx="273446" cy="3987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FF3389-45A6-499D-9D7E-34116B85CE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5408" y="2583405"/>
            <a:ext cx="310957" cy="379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B85767-F55C-418E-A266-347CD14C5D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26332" y="5044584"/>
            <a:ext cx="305444" cy="398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5F794-8DD7-4AA8-9BBC-385006D40B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6907" y="892217"/>
            <a:ext cx="851535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85F6C-588D-440A-B238-3C4D1EFAB4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26682" y="243055"/>
            <a:ext cx="44958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71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474F8-26EA-41E2-96B2-48B3E6C30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83" y="404310"/>
            <a:ext cx="7991475" cy="107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982CD-221D-425F-8243-D918EE85C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10" y="2185695"/>
            <a:ext cx="8864001" cy="1696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AF79AD-D1D5-4173-85FE-069BC8532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902" y="2222123"/>
            <a:ext cx="2524125" cy="378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9FAC7-5302-41A1-A831-F9BDD8DFF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893" y="2719918"/>
            <a:ext cx="3825500" cy="407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8372EB-504B-42CB-9B38-31D6486ED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9831" y="3256796"/>
            <a:ext cx="2028179" cy="344408"/>
          </a:xfrm>
          <a:prstGeom prst="rect">
            <a:avLst/>
          </a:prstGeom>
        </p:spPr>
      </p:pic>
      <p:pic>
        <p:nvPicPr>
          <p:cNvPr id="8" name="03 Listening complaints- exercise 2">
            <a:hlinkClick r:id="" action="ppaction://media"/>
            <a:extLst>
              <a:ext uri="{FF2B5EF4-FFF2-40B4-BE49-F238E27FC236}">
                <a16:creationId xmlns:a16="http://schemas.microsoft.com/office/drawing/2014/main" id="{8354120C-D0AC-43B1-B3FF-B6326FD94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7542" y="243055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5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71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BBBDB61-6FF5-44B3-A192-51375F31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1" y="124493"/>
            <a:ext cx="3651851" cy="94230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/>
              <a:t>6. Think about non-technical terms for body parts a-k</a:t>
            </a:r>
            <a:endParaRPr lang="ar-IQ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39A78-6BD1-4649-BDDB-62BC9AAB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028" y="-76422"/>
            <a:ext cx="5191125" cy="68359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C4010D-BD20-4426-9D70-2DFDBBCEB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028" y="4437648"/>
            <a:ext cx="1395161" cy="426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F8B6C3-9370-4779-ACF4-8CC87634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28" y="5924336"/>
            <a:ext cx="1464973" cy="426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9E76CB-739A-466E-851B-1F0BD9E1C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339" y="5710868"/>
            <a:ext cx="1505920" cy="4269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71BE9-FBB6-47F5-8558-91D9E6924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538" y="951665"/>
            <a:ext cx="864721" cy="3788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4D85D7-3110-449F-87B6-1F0CCE09C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766" y="912997"/>
            <a:ext cx="1503930" cy="3439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6D4F72-4B0F-45EC-8167-368CE4A04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8275" y="2205072"/>
            <a:ext cx="2130092" cy="3903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3E900A-01CE-45A9-9C0F-CADFE662F3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323" y="2600103"/>
            <a:ext cx="3013160" cy="3865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48611E6-282C-4917-970D-2565B3BC0A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1981" y="2978579"/>
            <a:ext cx="1881170" cy="4504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2EC5B8-0A97-4549-B520-BA5B2063B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1123" y="3341572"/>
            <a:ext cx="2095266" cy="4190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9A56C1-209B-4624-8707-FB7C1D07F7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5023" y="5210956"/>
            <a:ext cx="1707465" cy="385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BADDD-F65C-BCA4-BCC1-9F75692D9E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7643" y="1505847"/>
            <a:ext cx="2112871" cy="5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31DD6-AC84-42DD-8A24-75A191A1D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123" y="286745"/>
            <a:ext cx="4867275" cy="117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4C1A1-4212-4D31-974A-D38D91F2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93" y="2361949"/>
            <a:ext cx="9466690" cy="254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8FA1B-9E8F-44F4-87E7-B83477976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168" y="2317833"/>
            <a:ext cx="1590675" cy="42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9B4CC-B3D0-4AE8-B2B0-33B44648D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518" y="2382003"/>
            <a:ext cx="839096" cy="364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51B24-F9FE-4E22-B467-EB25587A2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9637" y="2336882"/>
            <a:ext cx="1247775" cy="390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6C7C9-4EB6-4D2B-9734-63511C960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718" y="2885823"/>
            <a:ext cx="1381125" cy="428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FDEB6-C6BA-4536-B177-C29D3D8DF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7464" y="2883818"/>
            <a:ext cx="1762125" cy="466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151549-3ECA-4D6C-AD08-DA737F7BC5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9661" y="2940968"/>
            <a:ext cx="847725" cy="409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F50020-2209-45B7-8762-3EB8281D2D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9205" y="3543553"/>
            <a:ext cx="1200150" cy="419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CF6515-BC29-4F7D-A11D-7A55DECE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8414" y="3487902"/>
            <a:ext cx="1781175" cy="457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685162-3E9D-4BB3-A1A5-0D2DE9FC2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8692" y="4191758"/>
            <a:ext cx="1781175" cy="4000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583600-BF72-498A-955D-3AFA984BFA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7464" y="4163183"/>
            <a:ext cx="1781175" cy="4286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A947FC-F756-4A46-8D4F-C2244BC19A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0398" y="4130594"/>
            <a:ext cx="2181225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6263F8-6184-4092-BC22-9C356207E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066" y="5177243"/>
            <a:ext cx="1418272" cy="3821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F58B5D-2BC7-41E1-B53A-69E942040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661" y="5195797"/>
            <a:ext cx="879877" cy="3821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462A03-0B1B-454B-9D9E-26CA5FB9B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43" y="5803697"/>
            <a:ext cx="1086789" cy="3401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C6C6ED-73E4-492C-A799-06A92FCA5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201" y="5195797"/>
            <a:ext cx="1111866" cy="3450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01B38-131B-4D46-A9B4-FF7411611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0924" y="5137989"/>
            <a:ext cx="1453011" cy="384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7B9E8B-AAAF-4B22-96CF-2018FF6CAE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192" y="5811349"/>
            <a:ext cx="692206" cy="3344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80D4CE-5A5C-42A4-AFEB-D8AF4F7C7D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2003" y="5171140"/>
            <a:ext cx="1035991" cy="3617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4D5D7E-C31A-4725-886C-3192D26139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690" y="5787468"/>
            <a:ext cx="1437273" cy="3689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0A263C-0C90-4E8D-9349-A0F171C20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950" y="5206422"/>
            <a:ext cx="1489039" cy="3344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D63869-9E6F-4532-84B4-42E6654EE6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7605" y="5799163"/>
            <a:ext cx="1491048" cy="3588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47AB8F-7E88-4465-8341-C242669405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9355" y="5774911"/>
            <a:ext cx="1836610" cy="3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FA9E3-E756-4054-A88F-C7C485AB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26" y="201497"/>
            <a:ext cx="9906879" cy="6455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748AE-D15A-477A-BF86-95919D406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31" y="2301541"/>
            <a:ext cx="1371600" cy="36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647EA-634D-4C84-BF64-3BE5A6529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745" y="3233736"/>
            <a:ext cx="1266825" cy="390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D26681-0FE4-4E97-9E6E-C104B54D6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6984" y="3713246"/>
            <a:ext cx="1533525" cy="361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9F870-553E-42E9-AB3D-1226A6374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384" y="4194510"/>
            <a:ext cx="923925" cy="352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227E8E-5012-48D6-BF66-27B5B87F7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372" y="4643688"/>
            <a:ext cx="1123950" cy="361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129AE-3076-49F5-9777-2172B543D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7277" y="5597942"/>
            <a:ext cx="885825" cy="3143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F41C17-75D0-4FCF-9DF5-BEEC23D54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1177" y="6063163"/>
            <a:ext cx="12668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2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1709-4625-4FF3-BB89-9CA35FA5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11367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Medicine 1: Unit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88D4E-CD33-4D6B-81B3-0293C12CB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355" y="364807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Presenting complaint</a:t>
            </a:r>
          </a:p>
        </p:txBody>
      </p:sp>
    </p:spTree>
    <p:extLst>
      <p:ext uri="{BB962C8B-B14F-4D97-AF65-F5344CB8AC3E}">
        <p14:creationId xmlns:p14="http://schemas.microsoft.com/office/powerpoint/2010/main" val="3600043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525E-0648-4196-B6A7-4DA6211E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SOCRATES</a:t>
            </a:r>
            <a:endParaRPr lang="ar-IQ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8EA65-6350-4C8E-BFBB-3CD20B36A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84" y="1748589"/>
            <a:ext cx="10515600" cy="46602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b="1" dirty="0">
                <a:solidFill>
                  <a:schemeClr val="accent6"/>
                </a:solidFill>
              </a:rPr>
              <a:t>SOCRATES</a:t>
            </a:r>
            <a:r>
              <a:rPr lang="en-US" dirty="0"/>
              <a:t> in the history of presenting complaint to help you remember the main questions you need to ask about pain.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Site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Onset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Character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Radiation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Association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Timing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Exacerbating and alleviating factors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Severity</a:t>
            </a:r>
            <a:endParaRPr lang="ar-IQ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F1D3F9-18AA-4679-AC67-1D9C6209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27" y="288758"/>
            <a:ext cx="9926053" cy="1499937"/>
          </a:xfrm>
        </p:spPr>
        <p:txBody>
          <a:bodyPr>
            <a:noAutofit/>
          </a:bodyPr>
          <a:lstStyle/>
          <a:p>
            <a:pPr marL="0" indent="0"/>
            <a:r>
              <a:rPr lang="en-US" sz="3200" dirty="0">
                <a:solidFill>
                  <a:schemeClr val="accent6"/>
                </a:solidFill>
              </a:rPr>
              <a:t>SOCRATES</a:t>
            </a:r>
            <a:r>
              <a:rPr lang="en-US" sz="3200" dirty="0"/>
              <a:t>: Site, onset , character, radiation, association, timing, exacerbating and alleviating factors, severity</a:t>
            </a:r>
            <a:endParaRPr lang="ar-IQ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F0E0-F1BC-4A9B-891B-75DB67D43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2125579"/>
            <a:ext cx="7130715" cy="45078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Where do you get the pain?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Does the pain spread anywhere lese?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Does it wake you up at night?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When did it start?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 you describe the pain for me?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 there anything which brings it 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How long have you had the pain?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 there anything which makes it worse/better?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ar-IQ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AB4AA-8540-4B20-8910-C8E1A28B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6042" y="2125579"/>
            <a:ext cx="4363453" cy="4507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radiation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severity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onset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character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Association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timing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exacerbating and alleviating factors</a:t>
            </a:r>
          </a:p>
          <a:p>
            <a:pPr marL="0" indent="0">
              <a:buNone/>
            </a:pP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6046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64B18-9877-4F9F-AB02-4FF126F2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764" y="147386"/>
            <a:ext cx="3054016" cy="118438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480B2E-A4C1-4460-B7B2-65340CB25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347" y="1628274"/>
            <a:ext cx="5582653" cy="508233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piercing / boring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extremely severe / intense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aching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scalding / burning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like a tight band around my head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dull / persistent / vague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excruciating / thunderclap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shooting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spasmodic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crushing / gripping</a:t>
            </a:r>
          </a:p>
          <a:p>
            <a:pPr marL="0" indent="0">
              <a:buNone/>
            </a:pPr>
            <a:endParaRPr lang="ar-IQ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61803FE-F603-4928-B8C5-9CCEE1EAA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779" y="1628274"/>
            <a:ext cx="4836695" cy="506303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sciatica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ureteric colic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acute pancreatitis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appendicitis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degenerative arthritis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cluster headache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cystitis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tension headache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sub-arachnoid </a:t>
            </a:r>
            <a:r>
              <a:rPr lang="en-US" dirty="0" err="1"/>
              <a:t>haemorrhage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angina pectoris</a:t>
            </a:r>
          </a:p>
        </p:txBody>
      </p:sp>
      <p:sp>
        <p:nvSpPr>
          <p:cNvPr id="10" name="Oval 9">
            <a:hlinkClick r:id="rId4" action="ppaction://hlinksldjump"/>
            <a:extLst>
              <a:ext uri="{FF2B5EF4-FFF2-40B4-BE49-F238E27FC236}">
                <a16:creationId xmlns:a16="http://schemas.microsoft.com/office/drawing/2014/main" id="{7DBF701C-590E-4CD8-8AD0-94C30F3D8AA5}"/>
              </a:ext>
            </a:extLst>
          </p:cNvPr>
          <p:cNvSpPr/>
          <p:nvPr/>
        </p:nvSpPr>
        <p:spPr>
          <a:xfrm>
            <a:off x="8308007" y="1721714"/>
            <a:ext cx="328864" cy="17646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1" name="Oval 10">
            <a:hlinkClick r:id="rId5" action="ppaction://hlinksldjump"/>
            <a:extLst>
              <a:ext uri="{FF2B5EF4-FFF2-40B4-BE49-F238E27FC236}">
                <a16:creationId xmlns:a16="http://schemas.microsoft.com/office/drawing/2014/main" id="{FFE4D2A3-28EB-4C94-954A-AACB94A585D8}"/>
              </a:ext>
            </a:extLst>
          </p:cNvPr>
          <p:cNvSpPr/>
          <p:nvPr/>
        </p:nvSpPr>
        <p:spPr>
          <a:xfrm>
            <a:off x="9044232" y="2179527"/>
            <a:ext cx="333877" cy="24063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8" name="Oval 17">
            <a:hlinkClick r:id="rId6" action="ppaction://hlinksldjump"/>
            <a:extLst>
              <a:ext uri="{FF2B5EF4-FFF2-40B4-BE49-F238E27FC236}">
                <a16:creationId xmlns:a16="http://schemas.microsoft.com/office/drawing/2014/main" id="{8F97DA1A-5820-4232-BFEC-5F08114931EA}"/>
              </a:ext>
            </a:extLst>
          </p:cNvPr>
          <p:cNvSpPr/>
          <p:nvPr/>
        </p:nvSpPr>
        <p:spPr>
          <a:xfrm>
            <a:off x="9722012" y="2666539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9" name="Oval 18">
            <a:hlinkClick r:id="rId7" action="ppaction://hlinksldjump"/>
            <a:extLst>
              <a:ext uri="{FF2B5EF4-FFF2-40B4-BE49-F238E27FC236}">
                <a16:creationId xmlns:a16="http://schemas.microsoft.com/office/drawing/2014/main" id="{211716F2-F2C3-446A-BE4C-451B89920C9D}"/>
              </a:ext>
            </a:extLst>
          </p:cNvPr>
          <p:cNvSpPr/>
          <p:nvPr/>
        </p:nvSpPr>
        <p:spPr>
          <a:xfrm>
            <a:off x="8918400" y="3074703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 dirty="0">
              <a:solidFill>
                <a:schemeClr val="dk1"/>
              </a:solidFill>
            </a:endParaRPr>
          </a:p>
        </p:txBody>
      </p:sp>
      <p:sp>
        <p:nvSpPr>
          <p:cNvPr id="20" name="Oval 19">
            <a:hlinkClick r:id="rId8" action="ppaction://hlinksldjump"/>
            <a:extLst>
              <a:ext uri="{FF2B5EF4-FFF2-40B4-BE49-F238E27FC236}">
                <a16:creationId xmlns:a16="http://schemas.microsoft.com/office/drawing/2014/main" id="{BC6DE6A5-AFB6-4851-BD2C-56187ED3ECF7}"/>
              </a:ext>
            </a:extLst>
          </p:cNvPr>
          <p:cNvSpPr/>
          <p:nvPr/>
        </p:nvSpPr>
        <p:spPr>
          <a:xfrm>
            <a:off x="10271958" y="3578261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 dirty="0">
              <a:solidFill>
                <a:schemeClr val="dk1"/>
              </a:solidFill>
            </a:endParaRPr>
          </a:p>
        </p:txBody>
      </p:sp>
      <p:sp>
        <p:nvSpPr>
          <p:cNvPr id="12" name="Oval 11">
            <a:hlinkClick r:id="rId9" action="ppaction://hlinksldjump"/>
            <a:extLst>
              <a:ext uri="{FF2B5EF4-FFF2-40B4-BE49-F238E27FC236}">
                <a16:creationId xmlns:a16="http://schemas.microsoft.com/office/drawing/2014/main" id="{D2208B76-C5C2-46CF-AF99-97FA77BD5B0B}"/>
              </a:ext>
            </a:extLst>
          </p:cNvPr>
          <p:cNvSpPr/>
          <p:nvPr/>
        </p:nvSpPr>
        <p:spPr>
          <a:xfrm>
            <a:off x="9563098" y="4021877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dk1"/>
              </a:solidFill>
            </a:endParaRPr>
          </a:p>
        </p:txBody>
      </p:sp>
      <p:sp>
        <p:nvSpPr>
          <p:cNvPr id="13" name="Oval 12">
            <a:hlinkClick r:id="rId10" action="ppaction://hlinksldjump"/>
            <a:extLst>
              <a:ext uri="{FF2B5EF4-FFF2-40B4-BE49-F238E27FC236}">
                <a16:creationId xmlns:a16="http://schemas.microsoft.com/office/drawing/2014/main" id="{4AEECD46-75CA-419D-BAF8-B177D58DB9C6}"/>
              </a:ext>
            </a:extLst>
          </p:cNvPr>
          <p:cNvSpPr/>
          <p:nvPr/>
        </p:nvSpPr>
        <p:spPr>
          <a:xfrm>
            <a:off x="8080207" y="4487742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dk1"/>
              </a:solidFill>
            </a:endParaRPr>
          </a:p>
        </p:txBody>
      </p:sp>
      <p:sp>
        <p:nvSpPr>
          <p:cNvPr id="14" name="Oval 13">
            <a:hlinkClick r:id="rId11" action="ppaction://hlinksldjump"/>
            <a:extLst>
              <a:ext uri="{FF2B5EF4-FFF2-40B4-BE49-F238E27FC236}">
                <a16:creationId xmlns:a16="http://schemas.microsoft.com/office/drawing/2014/main" id="{23491A42-8878-4D82-BE44-5ADD8BEF1342}"/>
              </a:ext>
            </a:extLst>
          </p:cNvPr>
          <p:cNvSpPr/>
          <p:nvPr/>
        </p:nvSpPr>
        <p:spPr>
          <a:xfrm>
            <a:off x="9692778" y="4989096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dk1"/>
              </a:solidFill>
            </a:endParaRPr>
          </a:p>
        </p:txBody>
      </p:sp>
      <p:sp>
        <p:nvSpPr>
          <p:cNvPr id="15" name="Oval 14">
            <a:hlinkClick r:id="rId12" action="ppaction://hlinksldjump"/>
            <a:extLst>
              <a:ext uri="{FF2B5EF4-FFF2-40B4-BE49-F238E27FC236}">
                <a16:creationId xmlns:a16="http://schemas.microsoft.com/office/drawing/2014/main" id="{80F9EF89-471E-4061-8C37-37920CF06341}"/>
              </a:ext>
            </a:extLst>
          </p:cNvPr>
          <p:cNvSpPr/>
          <p:nvPr/>
        </p:nvSpPr>
        <p:spPr>
          <a:xfrm>
            <a:off x="11164884" y="5446562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dk1"/>
              </a:solidFill>
            </a:endParaRPr>
          </a:p>
        </p:txBody>
      </p:sp>
      <p:sp>
        <p:nvSpPr>
          <p:cNvPr id="17" name="Oval 16">
            <a:hlinkClick r:id="rId13" action="ppaction://hlinksldjump"/>
            <a:extLst>
              <a:ext uri="{FF2B5EF4-FFF2-40B4-BE49-F238E27FC236}">
                <a16:creationId xmlns:a16="http://schemas.microsoft.com/office/drawing/2014/main" id="{A71AA84E-808F-47F2-B287-A7F9B40A69AE}"/>
              </a:ext>
            </a:extLst>
          </p:cNvPr>
          <p:cNvSpPr/>
          <p:nvPr/>
        </p:nvSpPr>
        <p:spPr>
          <a:xfrm>
            <a:off x="9338344" y="5892449"/>
            <a:ext cx="333877" cy="240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dk1"/>
              </a:solidFill>
            </a:endParaRPr>
          </a:p>
        </p:txBody>
      </p:sp>
      <p:sp>
        <p:nvSpPr>
          <p:cNvPr id="23" name="Oval 22">
            <a:hlinkClick r:id="rId14" action="ppaction://hlinksldjump"/>
            <a:extLst>
              <a:ext uri="{FF2B5EF4-FFF2-40B4-BE49-F238E27FC236}">
                <a16:creationId xmlns:a16="http://schemas.microsoft.com/office/drawing/2014/main" id="{D3996E0D-93D2-4B9D-A801-DC14CBBAA7FF}"/>
              </a:ext>
            </a:extLst>
          </p:cNvPr>
          <p:cNvSpPr/>
          <p:nvPr/>
        </p:nvSpPr>
        <p:spPr>
          <a:xfrm>
            <a:off x="11066046" y="5955759"/>
            <a:ext cx="1035880" cy="735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Next</a:t>
            </a:r>
            <a:endParaRPr lang="ar-IQ" dirty="0"/>
          </a:p>
        </p:txBody>
      </p:sp>
      <p:sp>
        <p:nvSpPr>
          <p:cNvPr id="2" name="Oval 1">
            <a:hlinkClick r:id="rId15" action="ppaction://hlinksldjump"/>
            <a:extLst>
              <a:ext uri="{FF2B5EF4-FFF2-40B4-BE49-F238E27FC236}">
                <a16:creationId xmlns:a16="http://schemas.microsoft.com/office/drawing/2014/main" id="{D568EA3F-6C05-472F-9802-F5410C2958B6}"/>
              </a:ext>
            </a:extLst>
          </p:cNvPr>
          <p:cNvSpPr/>
          <p:nvPr/>
        </p:nvSpPr>
        <p:spPr>
          <a:xfrm>
            <a:off x="453560" y="1025563"/>
            <a:ext cx="593186" cy="37177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5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348E45A3-E63B-456F-B0EA-C68B4586442F}"/>
              </a:ext>
            </a:extLst>
          </p:cNvPr>
          <p:cNvSpPr/>
          <p:nvPr/>
        </p:nvSpPr>
        <p:spPr>
          <a:xfrm>
            <a:off x="10619874" y="6015790"/>
            <a:ext cx="1171073" cy="593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83FAFE4-BDE7-4D27-A16F-FF4AD1BB4D4C}"/>
              </a:ext>
            </a:extLst>
          </p:cNvPr>
          <p:cNvSpPr txBox="1">
            <a:spLocks/>
          </p:cNvSpPr>
          <p:nvPr/>
        </p:nvSpPr>
        <p:spPr>
          <a:xfrm>
            <a:off x="521369" y="393032"/>
            <a:ext cx="9962148" cy="6104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/>
                </a:solidFill>
              </a:rPr>
              <a:t>Words to describe pain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piercing</a:t>
            </a:r>
            <a:r>
              <a:rPr lang="en-US" sz="2400" dirty="0"/>
              <a:t>: feeling as a sharp object is pushing in your body.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scalding</a:t>
            </a:r>
            <a:r>
              <a:rPr lang="en-US" sz="2400" dirty="0"/>
              <a:t>: very strong and giving a feeling of burning.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persistent</a:t>
            </a:r>
            <a:r>
              <a:rPr lang="en-US" sz="2400" dirty="0"/>
              <a:t>: continuing for a long period of time without interruption.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Vague</a:t>
            </a:r>
            <a:r>
              <a:rPr lang="en-US" sz="2400" dirty="0"/>
              <a:t>: mild, not very severe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excruciating</a:t>
            </a:r>
            <a:r>
              <a:rPr lang="en-US" sz="2400" dirty="0"/>
              <a:t>: extremely severe.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thunderclap</a:t>
            </a:r>
            <a:r>
              <a:rPr lang="en-US" sz="2400" dirty="0"/>
              <a:t>: sudden and very tense.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Shooting</a:t>
            </a:r>
            <a:r>
              <a:rPr lang="en-US" sz="2400" dirty="0"/>
              <a:t>: a sudden sharp pain that moves quickly across an area of the body.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Spasmodic</a:t>
            </a:r>
            <a:r>
              <a:rPr lang="en-US" sz="2400" dirty="0"/>
              <a:t>: (of a pain) caused by your muscles becoming tight in a way that you cannot control.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FF0000"/>
                </a:solidFill>
              </a:rPr>
              <a:t>Gripping</a:t>
            </a:r>
            <a:r>
              <a:rPr lang="en-US" sz="2400" dirty="0"/>
              <a:t>: feeling as if something is squeezing or holding a part of your body very hard.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r-IQ" sz="24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ar-IQ" sz="2400" dirty="0"/>
          </a:p>
        </p:txBody>
      </p:sp>
    </p:spTree>
    <p:extLst>
      <p:ext uri="{BB962C8B-B14F-4D97-AF65-F5344CB8AC3E}">
        <p14:creationId xmlns:p14="http://schemas.microsoft.com/office/powerpoint/2010/main" val="3201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47BF82-9E3E-44A8-A803-C8CA2F9DD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87" y="1309854"/>
            <a:ext cx="7057523" cy="423829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Sciatica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refers to back pain caused by a problem with the </a:t>
            </a: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sciatic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nerve. This is a large nerve that runs from the lower back down the back of each leg. </a:t>
            </a:r>
            <a:endParaRPr lang="ar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2" action="ppaction://hlinksldjump"/>
            <a:extLst>
              <a:ext uri="{FF2B5EF4-FFF2-40B4-BE49-F238E27FC236}">
                <a16:creationId xmlns:a16="http://schemas.microsoft.com/office/drawing/2014/main" id="{3A847134-B045-49EE-834F-5B47D5947F17}"/>
              </a:ext>
            </a:extLst>
          </p:cNvPr>
          <p:cNvSpPr/>
          <p:nvPr/>
        </p:nvSpPr>
        <p:spPr>
          <a:xfrm>
            <a:off x="374546" y="306555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5191F-48E3-4D73-8B49-B94A03A5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021" y="0"/>
            <a:ext cx="3261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63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93791-B7A2-434C-887F-A50B76E5E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06" y="1708486"/>
            <a:ext cx="6083968" cy="4363449"/>
          </a:xfrm>
        </p:spPr>
        <p:txBody>
          <a:bodyPr/>
          <a:lstStyle/>
          <a:p>
            <a:pPr marL="0" indent="0">
              <a:buNone/>
            </a:pP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Ureteric colic (renal colic)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is defined as a medical condition characterized by the presence of a urinary stone, leading to a severe urinary system pain. </a:t>
            </a:r>
            <a:endParaRPr lang="ar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CCE42E3C-E8B8-4E2C-95BB-6F382C047960}"/>
              </a:ext>
            </a:extLst>
          </p:cNvPr>
          <p:cNvSpPr/>
          <p:nvPr/>
        </p:nvSpPr>
        <p:spPr>
          <a:xfrm>
            <a:off x="10417649" y="5723019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3CB60-747C-4120-8C44-75410A6DB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710" y="1708486"/>
            <a:ext cx="4727465" cy="3683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3D1657-A621-4EB1-8BB8-767A878F8A23}"/>
              </a:ext>
            </a:extLst>
          </p:cNvPr>
          <p:cNvSpPr/>
          <p:nvPr/>
        </p:nvSpPr>
        <p:spPr>
          <a:xfrm>
            <a:off x="6448174" y="5646818"/>
            <a:ext cx="3649577" cy="85023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(Han)</a:t>
            </a:r>
            <a:endParaRPr lang="ar-IQ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37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51430-71CC-4A2E-B797-D617790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36" y="1957137"/>
            <a:ext cx="5595842" cy="251952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Acute pancreatitis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is sudden inflammation of the </a:t>
            </a: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pancreas</a:t>
            </a:r>
            <a:r>
              <a:rPr lang="en-US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E4A300CD-78B6-4939-B122-A9702D88DC5E}"/>
              </a:ext>
            </a:extLst>
          </p:cNvPr>
          <p:cNvSpPr/>
          <p:nvPr/>
        </p:nvSpPr>
        <p:spPr>
          <a:xfrm>
            <a:off x="10705789" y="5870824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C57DC-BF6C-4446-8506-8B8F1A37B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19" y="509923"/>
            <a:ext cx="5003633" cy="4891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B6CA8-17C6-42D9-8C6E-C2CE2411434E}"/>
              </a:ext>
            </a:extLst>
          </p:cNvPr>
          <p:cNvSpPr txBox="1"/>
          <p:nvPr/>
        </p:nvSpPr>
        <p:spPr>
          <a:xfrm>
            <a:off x="7347285" y="5589442"/>
            <a:ext cx="2269957" cy="37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(Dreams time)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798960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76BA-2A3E-4302-A875-9A50A16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673" y="1748338"/>
            <a:ext cx="6091990" cy="4767680"/>
          </a:xfrm>
        </p:spPr>
        <p:txBody>
          <a:bodyPr/>
          <a:lstStyle/>
          <a:p>
            <a:pPr marL="0" indent="0">
              <a:buNone/>
            </a:pP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Appendicitis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occurs when the appendix becomes inflamed and filled with pus. It requires surgery. </a:t>
            </a:r>
            <a:endParaRPr lang="ar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9DBC2D73-E892-4A9F-B2FA-0BF5767A164B}"/>
              </a:ext>
            </a:extLst>
          </p:cNvPr>
          <p:cNvSpPr/>
          <p:nvPr/>
        </p:nvSpPr>
        <p:spPr>
          <a:xfrm>
            <a:off x="10808368" y="5890711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1D1F9-D2EE-493A-808E-0822E2EC1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452" y="785811"/>
            <a:ext cx="4714875" cy="4676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2996B-0971-423F-8725-7000EF8F2CC2}"/>
              </a:ext>
            </a:extLst>
          </p:cNvPr>
          <p:cNvSpPr txBox="1"/>
          <p:nvPr/>
        </p:nvSpPr>
        <p:spPr>
          <a:xfrm>
            <a:off x="8005011" y="5589442"/>
            <a:ext cx="2269957" cy="37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(Khatri, 2019)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000183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8A96B-5174-4FA2-B268-05C9945B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283" y="222142"/>
            <a:ext cx="7216717" cy="48872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76BA-2A3E-4302-A875-9A50A16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41" y="1106905"/>
            <a:ext cx="4800601" cy="3834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Degenerative arthritis (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Osteoarthritis) is a condition that involves the chronic breakdown of cartilage in the </a:t>
            </a: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joints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leading to painful joint inflammation. </a:t>
            </a:r>
            <a:r>
              <a:rPr lang="en-US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(Mayo Clinic)</a:t>
            </a:r>
            <a:endParaRPr lang="ar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9DBC2D73-E892-4A9F-B2FA-0BF5767A164B}"/>
              </a:ext>
            </a:extLst>
          </p:cNvPr>
          <p:cNvSpPr/>
          <p:nvPr/>
        </p:nvSpPr>
        <p:spPr>
          <a:xfrm>
            <a:off x="10978816" y="5786436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071194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76BA-2A3E-4302-A875-9A50A16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83" y="863098"/>
            <a:ext cx="6493042" cy="4470901"/>
          </a:xfrm>
        </p:spPr>
        <p:txBody>
          <a:bodyPr/>
          <a:lstStyle/>
          <a:p>
            <a:pPr marL="0" indent="0">
              <a:buNone/>
            </a:pPr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Cluster headache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(CH) is  on one side of the head, typically around the eye. There is often accompanying eye watering, nasal congestion, or swelling around the eye on the affected side. (Orchard Health) </a:t>
            </a:r>
            <a:endParaRPr lang="ar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9DBC2D73-E892-4A9F-B2FA-0BF5767A164B}"/>
              </a:ext>
            </a:extLst>
          </p:cNvPr>
          <p:cNvSpPr/>
          <p:nvPr/>
        </p:nvSpPr>
        <p:spPr>
          <a:xfrm>
            <a:off x="10391274" y="332121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</a:t>
            </a:r>
            <a:endParaRPr lang="ar-IQ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B0C4C-AEEA-4955-A93E-A58780C0E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5" y="1365752"/>
            <a:ext cx="54768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C5EE3-6B43-4FD5-A1F9-B59C528DC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46" y="718074"/>
            <a:ext cx="3202503" cy="2247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D5A8F5-8815-4244-976C-76DCA9FA0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46" y="3129109"/>
            <a:ext cx="4045983" cy="2923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C4360-D755-46CF-9D19-BA5513B6D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209" y="3816469"/>
            <a:ext cx="3068829" cy="217134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0E6270-C0B2-4B38-AE69-37CD141BF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8005" y="3748615"/>
            <a:ext cx="3056881" cy="2465917"/>
          </a:xfrm>
        </p:spPr>
        <p:txBody>
          <a:bodyPr>
            <a:normAutofit/>
          </a:bodyPr>
          <a:lstStyle/>
          <a:p>
            <a:pPr marL="0" indent="0" algn="ctr" defTabSz="676656">
              <a:spcBef>
                <a:spcPts val="740"/>
              </a:spcBef>
              <a:buNone/>
            </a:pPr>
            <a:r>
              <a:rPr lang="en-US" sz="3200" b="1" dirty="0"/>
              <a:t>Match each photo with what the person is saying?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8EE671-DE5A-4040-BE26-AD62CACF9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590" y="805421"/>
            <a:ext cx="5348284" cy="2957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06337A-23AE-4079-B4B5-196101243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380" y="805421"/>
            <a:ext cx="442869" cy="283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8D0201-3B52-480C-AB20-FF1B14F20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380" y="2939918"/>
            <a:ext cx="340371" cy="3847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756C26-9B26-4589-B5A3-48EB822EF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1546" y="3059252"/>
            <a:ext cx="358063" cy="2929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42C5C6-B0C0-42FC-A27A-85EA6FE0C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3785" y="3698413"/>
            <a:ext cx="285838" cy="3699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76EABA-DC97-444F-97E3-E04DA9F3E8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6337" y="3343750"/>
            <a:ext cx="262347" cy="3240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2B067D-962F-4E7A-BEA7-7EFCDB4314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590" y="1031647"/>
            <a:ext cx="283071" cy="3996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DBC58FD-DC91-4D35-9AAD-314EC2A267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346" y="3340002"/>
            <a:ext cx="285838" cy="3309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EE1F2C-CCE3-400F-AF3A-21D91D3C18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9507" y="4068321"/>
            <a:ext cx="280129" cy="3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5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76BA-2A3E-4302-A875-9A50A16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8" y="1255294"/>
            <a:ext cx="6280484" cy="4347411"/>
          </a:xfrm>
        </p:spPr>
        <p:txBody>
          <a:bodyPr/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Cystitis</a:t>
            </a:r>
            <a:r>
              <a:rPr lang="en-US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is an inflammation of the bladder. </a:t>
            </a:r>
            <a:endParaRPr lang="ar-IQ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9DBC2D73-E892-4A9F-B2FA-0BF5767A164B}"/>
              </a:ext>
            </a:extLst>
          </p:cNvPr>
          <p:cNvSpPr/>
          <p:nvPr/>
        </p:nvSpPr>
        <p:spPr>
          <a:xfrm>
            <a:off x="10391274" y="332121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75F9B-DE80-494C-9070-01EFCA345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52" y="2267452"/>
            <a:ext cx="5705475" cy="3638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B3EFF-9F49-4957-A9B8-7E563362A44F}"/>
              </a:ext>
            </a:extLst>
          </p:cNvPr>
          <p:cNvSpPr txBox="1"/>
          <p:nvPr/>
        </p:nvSpPr>
        <p:spPr>
          <a:xfrm>
            <a:off x="7936831" y="6011595"/>
            <a:ext cx="3023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(Rajalakshmi)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906066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76BA-2A3E-4302-A875-9A50A16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69" y="566320"/>
            <a:ext cx="5819273" cy="4478922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tension headache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is the most common type of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headache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It can cause mild, moderate, or intense pain behind your eyes and in your head and neck. Some people say that a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tension headache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feels like a tight band around their forehead. </a:t>
            </a:r>
            <a:endParaRPr lang="ar-IQ" dirty="0"/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9DBC2D73-E892-4A9F-B2FA-0BF5767A164B}"/>
              </a:ext>
            </a:extLst>
          </p:cNvPr>
          <p:cNvSpPr/>
          <p:nvPr/>
        </p:nvSpPr>
        <p:spPr>
          <a:xfrm>
            <a:off x="10912642" y="5810500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A6305-5AE8-4AE9-93DF-C9480ECD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620" y="1763047"/>
            <a:ext cx="5690380" cy="3660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1F1FD-2B06-4D5B-903F-F668452C4CBE}"/>
              </a:ext>
            </a:extLst>
          </p:cNvPr>
          <p:cNvSpPr txBox="1"/>
          <p:nvPr/>
        </p:nvSpPr>
        <p:spPr>
          <a:xfrm>
            <a:off x="7223515" y="5484919"/>
            <a:ext cx="3067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(</a:t>
            </a:r>
            <a:r>
              <a:rPr lang="en-US" sz="2000" dirty="0" err="1"/>
              <a:t>Medlineplus</a:t>
            </a:r>
            <a:r>
              <a:rPr lang="en-US" sz="2000" dirty="0"/>
              <a:t>)</a:t>
            </a:r>
            <a:endParaRPr lang="ar-IQ" sz="2000" dirty="0"/>
          </a:p>
        </p:txBody>
      </p:sp>
    </p:spTree>
    <p:extLst>
      <p:ext uri="{BB962C8B-B14F-4D97-AF65-F5344CB8AC3E}">
        <p14:creationId xmlns:p14="http://schemas.microsoft.com/office/powerpoint/2010/main" val="2016001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76BA-2A3E-4302-A875-9A50A16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804" y="467560"/>
            <a:ext cx="7086600" cy="2115219"/>
          </a:xfrm>
        </p:spPr>
        <p:txBody>
          <a:bodyPr/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Subarachnoid hemorrhage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SAH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 is a life-threatening type of stroke caused by bleeding into the space surrounding the brain. </a:t>
            </a:r>
            <a:endParaRPr lang="ar-IQ" dirty="0"/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9DBC2D73-E892-4A9F-B2FA-0BF5767A164B}"/>
              </a:ext>
            </a:extLst>
          </p:cNvPr>
          <p:cNvSpPr/>
          <p:nvPr/>
        </p:nvSpPr>
        <p:spPr>
          <a:xfrm>
            <a:off x="10808369" y="5944557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39454-ABDF-4D2B-A307-2396A8D64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57" y="1850896"/>
            <a:ext cx="7791169" cy="3913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B70F0-881E-4EAB-A953-4CD6ACD542CD}"/>
              </a:ext>
            </a:extLst>
          </p:cNvPr>
          <p:cNvSpPr txBox="1"/>
          <p:nvPr/>
        </p:nvSpPr>
        <p:spPr>
          <a:xfrm>
            <a:off x="6942778" y="6191083"/>
            <a:ext cx="2425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(</a:t>
            </a:r>
            <a:r>
              <a:rPr lang="en-US" sz="2000" dirty="0" err="1"/>
              <a:t>Furst</a:t>
            </a:r>
            <a:r>
              <a:rPr lang="en-US" sz="2000" dirty="0"/>
              <a:t>, 2020)</a:t>
            </a:r>
            <a:endParaRPr lang="ar-IQ" sz="2000" dirty="0"/>
          </a:p>
        </p:txBody>
      </p:sp>
    </p:spTree>
    <p:extLst>
      <p:ext uri="{BB962C8B-B14F-4D97-AF65-F5344CB8AC3E}">
        <p14:creationId xmlns:p14="http://schemas.microsoft.com/office/powerpoint/2010/main" val="2108985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76BA-2A3E-4302-A875-9A50A16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1" y="1021931"/>
            <a:ext cx="6396789" cy="4125996"/>
          </a:xfrm>
        </p:spPr>
        <p:txBody>
          <a:bodyPr/>
          <a:lstStyle/>
          <a:p>
            <a:pPr marL="0" indent="0">
              <a:buNone/>
            </a:pP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Angina pectoris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is the medical term for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chest pain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or discomfort due to coronary heart disease. It occurs when the heart muscle doesn't get as much blood as it needs. </a:t>
            </a:r>
            <a:endParaRPr lang="ar-IQ" dirty="0"/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9DBC2D73-E892-4A9F-B2FA-0BF5767A164B}"/>
              </a:ext>
            </a:extLst>
          </p:cNvPr>
          <p:cNvSpPr/>
          <p:nvPr/>
        </p:nvSpPr>
        <p:spPr>
          <a:xfrm>
            <a:off x="10720137" y="6019047"/>
            <a:ext cx="962526" cy="697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Back</a:t>
            </a:r>
            <a:endParaRPr lang="ar-IQ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8DF63-AE65-4729-84D3-3D3641E00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916" y="2176211"/>
            <a:ext cx="4752474" cy="3533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D43C9-E03D-422D-B59D-8C8A0236645D}"/>
              </a:ext>
            </a:extLst>
          </p:cNvPr>
          <p:cNvSpPr txBox="1"/>
          <p:nvPr/>
        </p:nvSpPr>
        <p:spPr>
          <a:xfrm>
            <a:off x="6280484" y="5928111"/>
            <a:ext cx="4563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495057"/>
                </a:solidFill>
                <a:effectLst/>
                <a:latin typeface="Montserrat" panose="02000505000000020004" pitchFamily="2" charset="0"/>
              </a:rPr>
              <a:t>(American Heart Association, 2015)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4006954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64B18-9877-4F9F-AB02-4FF126F2D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2" y="211555"/>
            <a:ext cx="3074820" cy="119245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0CEE3817-F429-4CC6-A9B3-404B66523C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5516" y="407963"/>
            <a:ext cx="772828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Which descriptions 1-10 do you associate with the conditions a—j? In some cases, there may be mare than one answer.</a:t>
            </a:r>
            <a:endParaRPr lang="ar-IQ" sz="5400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383087-D399-4D8C-A44E-82B375F3C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4"/>
            <a:ext cx="5562601" cy="503237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piercing / boring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extremely severe / intense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aching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scalding / burning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like a tight band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around your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head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dull / persistent / vague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excruciating / thunderclap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shooting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spasmodic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crushing / gripping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6CDAC6-568C-40CB-8250-27100C12E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5527" y="1825623"/>
            <a:ext cx="4774395" cy="441475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sciatica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ureteric colic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acute pancreatitis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appendicitis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degenerative arthritis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cluster headache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cystitis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tension headache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sub-arachnoid </a:t>
            </a:r>
            <a:r>
              <a:rPr lang="en-US" dirty="0" err="1"/>
              <a:t>haemorrhage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angina pectoris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3F0CF1-8991-4993-8AF3-EC4F761BE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247" y="1882648"/>
            <a:ext cx="245280" cy="3202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B3CC7-4666-4C12-97CA-CDC89E4D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930" y="2271783"/>
            <a:ext cx="261938" cy="347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691F5-5A8A-4070-BA24-1B53DFA9D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482" y="2704822"/>
            <a:ext cx="288811" cy="3288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A8172F-7C62-47F5-8BD0-0AA39DF2B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930" y="3118457"/>
            <a:ext cx="259363" cy="3782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3062DF-8D59-4CC5-AD54-F7CAC25A0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493" y="3594602"/>
            <a:ext cx="288811" cy="3850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92CF39-E89F-4848-95C7-069B3D0AC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546" y="4043034"/>
            <a:ext cx="264194" cy="353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91AC1E-A60A-4DDC-A59B-14AB1502E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9255" y="4432438"/>
            <a:ext cx="273748" cy="346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8988EE-773C-4185-B903-CAAE27306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3411" y="5418509"/>
            <a:ext cx="246511" cy="300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3D353-8CFF-4945-94C1-B2848D0C0D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4138" y="5899260"/>
            <a:ext cx="345055" cy="296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7E3835-27D3-4EE1-8A95-FE78D32AD3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5546" y="4895266"/>
            <a:ext cx="264194" cy="3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75238-904C-6A00-DB60-C018C3DD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10" y="121818"/>
            <a:ext cx="11158779" cy="1213185"/>
          </a:xfrm>
        </p:spPr>
        <p:txBody>
          <a:bodyPr>
            <a:noAutofit/>
          </a:bodyPr>
          <a:lstStyle/>
          <a:p>
            <a:pPr marL="341313" indent="-341313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each description, write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(mild),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(severe), or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(very severe). Then say which condition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a–j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each patient below is possibly describing.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2346AE-3D37-1D2A-6BAD-A830649D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24" y="1335003"/>
            <a:ext cx="10656375" cy="522078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……….. </a:t>
            </a:r>
            <a:r>
              <a:rPr lang="en-US" sz="2400" dirty="0">
                <a:solidFill>
                  <a:schemeClr val="accent1"/>
                </a:solidFill>
              </a:rPr>
              <a:t>I get this vague headache sometimes during the week.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……….. The headache is excruciating. I can’t bear to look at the light.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……….. </a:t>
            </a:r>
            <a:r>
              <a:rPr lang="en-US" sz="2400" dirty="0">
                <a:solidFill>
                  <a:schemeClr val="accent1"/>
                </a:solidFill>
              </a:rPr>
              <a:t>The pain in my stomach is so bad it makes me double up.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……….. I get this sharp pain when you press my side here on the right and then let go.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……….. </a:t>
            </a:r>
            <a:r>
              <a:rPr lang="en-US" sz="2400" dirty="0">
                <a:solidFill>
                  <a:schemeClr val="accent1"/>
                </a:solidFill>
              </a:rPr>
              <a:t>All my joints hurt. I am wracked with pain.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</a:rPr>
              <a:t>Possible conditions:  1. </a:t>
            </a:r>
            <a:r>
              <a:rPr lang="en-US" sz="2400" dirty="0"/>
              <a:t>Tension headache 2.Cluster headache 3. Acute pancreatitis 4. Appendicitis 5. Degenerative arthritis.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5CFB1-487F-D00F-18C1-B62DB7795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65" y="1232216"/>
            <a:ext cx="372679" cy="333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E1748-628C-F09A-76F4-5A4A758D8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92" y="3393098"/>
            <a:ext cx="350552" cy="333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18C44-50D3-1DD0-7718-D22F2395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809" y="1703760"/>
            <a:ext cx="343229" cy="326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FBC11-F0DF-5D48-9701-EAE2CB718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15" y="2540084"/>
            <a:ext cx="343229" cy="388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5266E-5899-70EB-26BC-D2B449D28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89" y="2153148"/>
            <a:ext cx="343230" cy="3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FDC3C-4B92-4B9C-A4E8-31038DC5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77" y="89661"/>
            <a:ext cx="6848475" cy="63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3A336-2001-E9DB-2F28-A97C1706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27836"/>
            <a:ext cx="10515599" cy="1052513"/>
          </a:xfrm>
        </p:spPr>
        <p:txBody>
          <a:bodyPr>
            <a:noAutofit/>
          </a:bodyPr>
          <a:lstStyle/>
          <a:p>
            <a:pPr marL="403225" indent="-403225"/>
            <a:r>
              <a:rPr lang="en-US" sz="2800" b="1" dirty="0">
                <a:solidFill>
                  <a:srgbClr val="00B050"/>
                </a:solidFill>
              </a:rPr>
              <a:t>4. </a:t>
            </a:r>
            <a:r>
              <a:rPr lang="en-US" sz="2800" b="1" dirty="0"/>
              <a:t>You can ask a patient to describe pain on a scale of 1 to 10. What other ways can you ask a patient to assess the severity of pain?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137D3-15FE-7005-7FB0-DACB50F48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055" y="2239202"/>
            <a:ext cx="10515599" cy="424516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Analog Scale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(VAS): Ask the patient to mark their pain level on a straight line from ‘no pain’ to ‘worst pain imaginable’.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Verbal Rating Scale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(VRS): Use words to describe pain, such as mild, moderate, severe, or unbearable.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Faces Pain Scale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(FPS-R): Show a series of facial expressions ranging from a smiling face (no pain) to a crying face (worst pain) and ask the patient to choose one.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Pain Scale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Ask the patient to describe their pain using terms like throbbing, stabbing, burning, or crushing.</a:t>
            </a:r>
          </a:p>
        </p:txBody>
      </p:sp>
    </p:spTree>
    <p:extLst>
      <p:ext uri="{BB962C8B-B14F-4D97-AF65-F5344CB8AC3E}">
        <p14:creationId xmlns:p14="http://schemas.microsoft.com/office/powerpoint/2010/main" val="24598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17033-5847-4498-8449-9DDB0096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880" y="239880"/>
            <a:ext cx="7867650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A10139-DF5E-4003-AF8F-587E8A6FC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880" y="2541420"/>
            <a:ext cx="8024562" cy="41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1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1618E9-FC4A-410C-9FCE-3286F5FD3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88494"/>
            <a:ext cx="6046356" cy="648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570B65-CFE7-4AE7-95BC-242C50FDC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0" y="669507"/>
            <a:ext cx="5886199" cy="491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983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913A8-B24C-488E-B81F-F5DE41C06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92" y="808873"/>
            <a:ext cx="8955569" cy="53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687B-6EDC-17C6-C50E-DD1D60D5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31370"/>
            <a:ext cx="10668000" cy="62266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Vocabulary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People</a:t>
            </a:r>
          </a:p>
          <a:p>
            <a:pPr marL="0" indent="0">
              <a:buNone/>
            </a:pPr>
            <a:r>
              <a:rPr lang="en-US" dirty="0"/>
              <a:t>doctor / Dr: a medical doctor</a:t>
            </a:r>
          </a:p>
          <a:p>
            <a:pPr marL="0" indent="0">
              <a:buNone/>
            </a:pPr>
            <a:r>
              <a:rPr lang="en-US" dirty="0"/>
              <a:t>patient: a person receiving medical care</a:t>
            </a:r>
          </a:p>
          <a:p>
            <a:pPr marL="0" indent="0">
              <a:buNone/>
            </a:pPr>
            <a:r>
              <a:rPr lang="en-US" dirty="0"/>
              <a:t>GP: General Practitioner, the family doctor</a:t>
            </a:r>
          </a:p>
          <a:p>
            <a:pPr marL="0" indent="0">
              <a:buNone/>
            </a:pPr>
            <a:r>
              <a:rPr lang="en-US" dirty="0"/>
              <a:t>receptionist: the person working at the front desk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Hospital / office words</a:t>
            </a:r>
          </a:p>
          <a:p>
            <a:pPr marL="0" indent="0">
              <a:buNone/>
            </a:pPr>
            <a:r>
              <a:rPr lang="en-US" dirty="0"/>
              <a:t>notes: medical records or written information about a patient</a:t>
            </a:r>
          </a:p>
          <a:p>
            <a:pPr marL="0" indent="0">
              <a:buNone/>
            </a:pPr>
            <a:r>
              <a:rPr lang="en-US" dirty="0"/>
              <a:t>hospital number: the patient’s identification number in the hospital</a:t>
            </a:r>
          </a:p>
          <a:p>
            <a:pPr marL="0" indent="0">
              <a:buNone/>
            </a:pPr>
            <a:r>
              <a:rPr lang="en-US" dirty="0"/>
              <a:t>form: a paper to fill in with information</a:t>
            </a:r>
          </a:p>
        </p:txBody>
      </p:sp>
    </p:spTree>
    <p:extLst>
      <p:ext uri="{BB962C8B-B14F-4D97-AF65-F5344CB8AC3E}">
        <p14:creationId xmlns:p14="http://schemas.microsoft.com/office/powerpoint/2010/main" val="10893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2FB7A9-5F08-41EC-83B2-A51F0B365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70" y="196263"/>
            <a:ext cx="4610100" cy="147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658B3-B528-49D3-A1ED-A967CCCB6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063" y="0"/>
            <a:ext cx="4547937" cy="312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AFE58-38E8-4B9F-93C0-5EFB7D4CD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" y="1618770"/>
            <a:ext cx="7837921" cy="5089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69A0AD-D9EA-424D-8044-52FBD1A4D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651" y="1786653"/>
            <a:ext cx="2647950" cy="371475"/>
          </a:xfrm>
          <a:prstGeom prst="rect">
            <a:avLst/>
          </a:prstGeom>
        </p:spPr>
      </p:pic>
      <p:pic>
        <p:nvPicPr>
          <p:cNvPr id="12" name="06 Listening 3 - A presenting complaint">
            <a:hlinkClick r:id="" action="ppaction://media"/>
            <a:extLst>
              <a:ext uri="{FF2B5EF4-FFF2-40B4-BE49-F238E27FC236}">
                <a16:creationId xmlns:a16="http://schemas.microsoft.com/office/drawing/2014/main" id="{3EC946C0-D627-440F-B8BA-21813E669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9585" y="499228"/>
            <a:ext cx="347663" cy="3476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6EF338-5A59-425B-8D0A-47A8C37AD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112" y="2181906"/>
            <a:ext cx="1828800" cy="38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8DC6E-07E5-483D-9B0F-2031D5209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1112" y="2523018"/>
            <a:ext cx="2771775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335EB1-B045-4E43-B157-C41A5E2AF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7982" y="3388024"/>
            <a:ext cx="2733675" cy="361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CBE30-178D-4E42-BE91-15FEE0B55C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5187" y="3685660"/>
            <a:ext cx="3133725" cy="371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D4AC90-4CAC-4344-BEC5-58A5CF2F82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5806" y="2909407"/>
            <a:ext cx="3009900" cy="371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736AD0-A04C-4FB8-9136-62A8DE6D0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256" y="4044521"/>
            <a:ext cx="1971675" cy="333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4EFDE0-33B0-449A-B7FC-9978D2D7A7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0767" y="6155817"/>
            <a:ext cx="3133725" cy="374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9864B-FEC6-4DA4-A62A-F2C00B53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842" y="3729484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Listen and make notes about Mr. Wood’s presenting complaint.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2BC1-D36A-492E-A094-B42233019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Hydrargentum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/ </a:t>
            </a:r>
            <a:r>
              <a:rPr lang="en-US" sz="20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Hydrargyrion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endParaRPr lang="ar-IQ" sz="2000" dirty="0"/>
          </a:p>
        </p:txBody>
      </p:sp>
    </p:spTree>
    <p:extLst>
      <p:ext uri="{BB962C8B-B14F-4D97-AF65-F5344CB8AC3E}">
        <p14:creationId xmlns:p14="http://schemas.microsoft.com/office/powerpoint/2010/main" val="120513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1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2E8919-5ED5-49B1-89BA-4D2CD0E3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122" y="390024"/>
            <a:ext cx="2686050" cy="80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615CB-0179-40D3-A999-AB38524C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23" y="1596440"/>
            <a:ext cx="8791575" cy="2638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3B0629-1D65-48D5-9697-10397A5A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284" y="2357688"/>
            <a:ext cx="1066800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E8BB98-92AD-41D3-B732-E19B180EC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660" y="3248025"/>
            <a:ext cx="3867150" cy="361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5BD205-C6E2-4E13-A355-5B19F6AFC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897" y="3972050"/>
            <a:ext cx="58864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2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140443-DF9A-4BC9-9F21-B8B69258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Grammar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C7109EA-B785-427E-9545-09FE02F69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1025" y="1539628"/>
            <a:ext cx="8170257" cy="37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F1380-208C-4A84-A573-38D6EC56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84017"/>
            <a:ext cx="5294716" cy="228996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9631B9B-79BB-4E42-880C-575EC117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2264163"/>
            <a:ext cx="5294715" cy="232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90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FA10687-9079-414E-9003-51CC10A3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236325"/>
            <a:ext cx="5129784" cy="23853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82C3D8F-E761-4229-88DF-A374FE5D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306860"/>
            <a:ext cx="5129784" cy="22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27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281AB-1B04-4963-BEAC-74179FE6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385" y="116040"/>
            <a:ext cx="7528329" cy="1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B51B1-C4E0-4D2B-9C64-9931EA70A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05" y="1701451"/>
            <a:ext cx="7185609" cy="5064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9F7F3-229A-4B37-AFC6-A3245E4BB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65" y="2163929"/>
            <a:ext cx="276225" cy="366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A61C7-8FEE-4489-A16C-07FCC0CFA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227" y="3051462"/>
            <a:ext cx="223153" cy="321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022E6E-FF0B-4E00-9100-15AF1D3D7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699" y="3799166"/>
            <a:ext cx="276225" cy="366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B4469E-987F-4A46-BBCA-A1974AA3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741" y="4872273"/>
            <a:ext cx="214130" cy="28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36FE3E-6234-47D6-9F86-8C11E9FA6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699" y="4387790"/>
            <a:ext cx="230172" cy="331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D9AF14-E3D2-454D-8C1A-6D819216D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135" y="5248262"/>
            <a:ext cx="276226" cy="313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943B6E-4A14-40F8-92D8-8D5FDB3B0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135" y="5742021"/>
            <a:ext cx="276226" cy="313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9637F5-4146-485C-870F-A351CEFB0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645" y="6165994"/>
            <a:ext cx="276226" cy="3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AE05E-1814-463E-9307-F3658C6D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16" y="266820"/>
            <a:ext cx="7138973" cy="6591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ECA82-A981-4239-A7A6-EA765C4C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395" y="1567363"/>
            <a:ext cx="2667000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BCF2A-12BD-43EC-BAE6-01B88BE9D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395" y="2246145"/>
            <a:ext cx="3190875" cy="504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84568-765B-4D8C-ADA2-95C1FC3EC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00" y="3096186"/>
            <a:ext cx="2143125" cy="438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BFDE29-4662-4D36-B9A2-64EE2BA0B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300" y="3844520"/>
            <a:ext cx="2600325" cy="447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40BF00-DA67-48B0-962E-2824000F4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277" y="4596434"/>
            <a:ext cx="5153723" cy="396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C6DE21-CA6C-4F3C-B824-E93316C3A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249" y="5354293"/>
            <a:ext cx="2181225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8A317E-7755-4062-B09C-7F5552718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0113" y="5791821"/>
            <a:ext cx="42100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58D14-934D-4680-A0B2-2DDD907B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Speaking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0B4C-2870-43DE-9571-FC44A988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975" y="457199"/>
            <a:ext cx="2468582" cy="211226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A</a:t>
            </a:r>
          </a:p>
          <a:p>
            <a:pPr marL="0" indent="0">
              <a:buNone/>
            </a:pPr>
            <a:r>
              <a:rPr lang="en-US" sz="2200" b="1" dirty="0"/>
              <a:t>acute pancreatitis</a:t>
            </a:r>
          </a:p>
          <a:p>
            <a:pPr marL="0" indent="0">
              <a:buNone/>
            </a:pPr>
            <a:r>
              <a:rPr lang="en-US" sz="2200" b="1" dirty="0"/>
              <a:t>gastritis:</a:t>
            </a:r>
            <a:r>
              <a:rPr lang="en-US" sz="2200" dirty="0"/>
              <a:t> </a:t>
            </a:r>
            <a:r>
              <a:rPr lang="en-US" sz="1500" dirty="0"/>
              <a:t>(</a:t>
            </a:r>
            <a:r>
              <a:rPr lang="en-US" sz="1900" dirty="0"/>
              <a:t>Inflammation of the lining of the stomach)</a:t>
            </a:r>
            <a:endParaRPr lang="en-US" sz="1500" dirty="0"/>
          </a:p>
          <a:p>
            <a:pPr marL="0" indent="0">
              <a:buNone/>
            </a:pPr>
            <a:r>
              <a:rPr lang="en-US" sz="2200" b="1" dirty="0"/>
              <a:t>Duodenitis</a:t>
            </a:r>
            <a:r>
              <a:rPr lang="en-US" sz="2200" dirty="0"/>
              <a:t> </a:t>
            </a:r>
            <a:r>
              <a:rPr lang="en-US" sz="1400" dirty="0"/>
              <a:t>(</a:t>
            </a:r>
            <a:r>
              <a:rPr lang="en-US" sz="1900" dirty="0"/>
              <a:t>inflammation in your duodenum lining)</a:t>
            </a:r>
            <a:endParaRPr lang="en-US" sz="14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E11A2-F762-483C-9A2C-A3E24D74A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" y="2569464"/>
            <a:ext cx="5452185" cy="433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8CC-0EEF-486A-B7D8-468F73E9D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76" y="2843784"/>
            <a:ext cx="5795318" cy="4288537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3A07CF-23B8-4C93-9E66-C124C71DCAD7}"/>
              </a:ext>
            </a:extLst>
          </p:cNvPr>
          <p:cNvSpPr txBox="1">
            <a:spLocks/>
          </p:cNvSpPr>
          <p:nvPr/>
        </p:nvSpPr>
        <p:spPr>
          <a:xfrm>
            <a:off x="8302209" y="0"/>
            <a:ext cx="3769870" cy="257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FF0000"/>
                </a:solidFill>
              </a:rPr>
              <a:t>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appendicitis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cholecystitis</a:t>
            </a:r>
            <a:r>
              <a:rPr lang="en-US" sz="2200" dirty="0"/>
              <a:t> </a:t>
            </a:r>
            <a:r>
              <a:rPr lang="en-US" sz="1800" dirty="0"/>
              <a:t>(gallbladder inflammation)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gallstone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ureteric colic</a:t>
            </a:r>
          </a:p>
        </p:txBody>
      </p:sp>
    </p:spTree>
    <p:extLst>
      <p:ext uri="{BB962C8B-B14F-4D97-AF65-F5344CB8AC3E}">
        <p14:creationId xmlns:p14="http://schemas.microsoft.com/office/powerpoint/2010/main" val="10258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EF513A-5536-4CF7-8738-C863B763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89" y="88232"/>
            <a:ext cx="6648450" cy="2038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482A3-0D14-444E-9828-16A47ED3E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0" y="0"/>
            <a:ext cx="3871628" cy="524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46C85-F393-4A3E-924F-720BB328C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863" y="2317393"/>
            <a:ext cx="4656471" cy="352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060E1-B1F5-47F1-B233-57DACFBA5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906" y="2703095"/>
            <a:ext cx="4816892" cy="402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190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39D41-4352-46E0-8942-E4B996ED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844" y="299536"/>
            <a:ext cx="7429500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444599-925B-4ACA-90CE-D549D4226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44" y="1200400"/>
            <a:ext cx="73533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1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792" y="0"/>
            <a:ext cx="1187720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Pediatrician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 doctor who studies and treats the diseases of children.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</a:rPr>
              <a:t>Dermatologist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 doctor who studies and treats skin diseases.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/>
                </a:solidFill>
              </a:rPr>
              <a:t>Ophthalmologist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 doctor who studies and treats the diseases of the eye.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</a:rPr>
              <a:t>Obstetrician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 doctor who is trained in obstetrics (the birth of children).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Cardiologist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a doctor who studies and treats heart diseases.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6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EF177-E4DA-4768-9CE1-F1D875CB4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14" y="339990"/>
            <a:ext cx="8048123" cy="3089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0F84B-D179-4D28-B378-727967C5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448" y="3602956"/>
            <a:ext cx="8763000" cy="25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D457CD-8ADA-4455-AEA6-0DEC678AE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015" y="4560387"/>
            <a:ext cx="849480" cy="4341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59EE37-A3D9-438B-8180-F5E0938D5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345" y="5081544"/>
            <a:ext cx="1371884" cy="3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BB68F-989B-4CA1-B269-58E1465F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03" y="677904"/>
            <a:ext cx="9466248" cy="5502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6FD0A7-C9D8-40DE-B4BD-1F0F35074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593" y="5387954"/>
            <a:ext cx="1381137" cy="365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1A3B9-8130-464D-989A-7ED8DABB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156" y="2401257"/>
            <a:ext cx="1266574" cy="34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59AF9-C25A-454E-BF00-F2365DD84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156" y="551949"/>
            <a:ext cx="828675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F21F14-EB2E-498E-85EB-516BBD292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070" y="2861386"/>
            <a:ext cx="855710" cy="39697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869D84-7EA6-4847-88F4-A45AAD2DD453}"/>
              </a:ext>
            </a:extLst>
          </p:cNvPr>
          <p:cNvCxnSpPr/>
          <p:nvPr/>
        </p:nvCxnSpPr>
        <p:spPr>
          <a:xfrm>
            <a:off x="5526505" y="3429000"/>
            <a:ext cx="1548063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AC20F3-0C40-49E2-B429-EE874DA2547E}"/>
              </a:ext>
            </a:extLst>
          </p:cNvPr>
          <p:cNvCxnSpPr/>
          <p:nvPr/>
        </p:nvCxnSpPr>
        <p:spPr>
          <a:xfrm>
            <a:off x="5622758" y="3942347"/>
            <a:ext cx="1548063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921857-6A3C-4538-A42D-FB62CE1650DA}"/>
              </a:ext>
            </a:extLst>
          </p:cNvPr>
          <p:cNvCxnSpPr>
            <a:cxnSpLocks/>
          </p:cNvCxnSpPr>
          <p:nvPr/>
        </p:nvCxnSpPr>
        <p:spPr>
          <a:xfrm>
            <a:off x="4524591" y="4447674"/>
            <a:ext cx="1747873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91459C-37AC-4730-BC63-86C37C7375F5}"/>
              </a:ext>
            </a:extLst>
          </p:cNvPr>
          <p:cNvSpPr/>
          <p:nvPr/>
        </p:nvSpPr>
        <p:spPr>
          <a:xfrm>
            <a:off x="7323221" y="6023246"/>
            <a:ext cx="4632436" cy="5656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Glyceryl trinitrate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GTN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 is a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spray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used to relieve angina (chest pain). </a:t>
            </a:r>
            <a:endParaRPr lang="ar-IQ" dirty="0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38E6BF4-5791-49EB-9862-C1CCE046E0D4}"/>
              </a:ext>
            </a:extLst>
          </p:cNvPr>
          <p:cNvCxnSpPr/>
          <p:nvPr/>
        </p:nvCxnSpPr>
        <p:spPr>
          <a:xfrm>
            <a:off x="5398527" y="4447674"/>
            <a:ext cx="1700463" cy="165233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2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6D388-1522-F01A-59C2-01432C49D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1886"/>
            <a:ext cx="11277600" cy="62592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Nephrologist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a nephrologist focuses on kidney care and conditions that affect the kidneys.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B050"/>
                </a:solidFill>
              </a:rPr>
              <a:t>Otolaryngologist (ENT)</a:t>
            </a:r>
            <a:r>
              <a:rPr lang="en-US" dirty="0"/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 doctor who treats ear, nose and throat.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/>
                </a:solidFill>
              </a:rPr>
              <a:t>Neurologist</a:t>
            </a:r>
            <a:r>
              <a:rPr lang="en-US" dirty="0"/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 doctor who studies and treats diseases of the nerves and brain.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92D050"/>
                </a:solidFill>
              </a:rPr>
              <a:t>Psychiatrist</a:t>
            </a:r>
            <a:r>
              <a:rPr lang="en-US" dirty="0"/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 doctor who studies and treats mental illnesses.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Oncologist</a:t>
            </a:r>
            <a:r>
              <a:rPr lang="en-US" dirty="0"/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 doctor who studies and treats cancer in the body.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B472E-0DC1-4B35-B6C2-44DF5567E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80" y="401053"/>
            <a:ext cx="11502188" cy="63125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Radiologist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 doctor who is trained in radiology.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Rheumatologist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 doctor who diagnoses and treats rheumatic diseases.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Surgeon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 doctor who is trained to perform surgery.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Anesthesiologist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 doctor who studies the use of anesthetics.</a:t>
            </a:r>
          </a:p>
        </p:txBody>
      </p:sp>
    </p:spTree>
    <p:extLst>
      <p:ext uri="{BB962C8B-B14F-4D97-AF65-F5344CB8AC3E}">
        <p14:creationId xmlns:p14="http://schemas.microsoft.com/office/powerpoint/2010/main" val="27094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613C7-4F4C-5614-C100-3C11B1778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88307" y="1385709"/>
            <a:ext cx="6720872" cy="538867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858E8-EDC5-E1E4-CACF-0B575AD74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356" y="49688"/>
            <a:ext cx="7481722" cy="1336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EC50E-2C53-D0DB-45D0-36BBB98A3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04" y="108387"/>
            <a:ext cx="2614596" cy="1034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0004EA-8860-E932-63A8-DDF97D26B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8786" y="4930337"/>
            <a:ext cx="320401" cy="350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144D05-A57A-81BB-876B-E232A0096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670" y="2181882"/>
            <a:ext cx="320401" cy="3503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2931-8699-3B4E-FC9F-8430F4660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8786" y="5399527"/>
            <a:ext cx="288571" cy="3155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083FEF-756A-3907-FCAB-7FA4E40E1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204" y="3406629"/>
            <a:ext cx="825164" cy="315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BB8ADB-A26C-4709-E890-32B7A7A23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910" y="3804434"/>
            <a:ext cx="1344321" cy="3155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860AEC-BD2F-DB2D-FBEF-3484401DF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707" y="4203516"/>
            <a:ext cx="867636" cy="3155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E88ED3-5F92-4379-02C4-74704FDC8A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2527" y="5825354"/>
            <a:ext cx="1092714" cy="306942"/>
          </a:xfrm>
          <a:prstGeom prst="rect">
            <a:avLst/>
          </a:prstGeom>
        </p:spPr>
      </p:pic>
      <p:pic>
        <p:nvPicPr>
          <p:cNvPr id="32" name="02 Listening 1 - Personal details">
            <a:hlinkClick r:id="" action="ppaction://media"/>
            <a:extLst>
              <a:ext uri="{FF2B5EF4-FFF2-40B4-BE49-F238E27FC236}">
                <a16:creationId xmlns:a16="http://schemas.microsoft.com/office/drawing/2014/main" id="{23D07BD3-89A8-6B81-6973-AB3F9A9B7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03458" y="5827496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20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1096-2674-F6EB-A03F-3A704310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03225" indent="-403225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Decide what questions the doctor asks for each piece of information on the form.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844F03-A373-26B4-CB67-CCEE5E4A3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Can you tell me what your family name is?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And your first name?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Any other names?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And can you tell me what your address is?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When were you admitted?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And do you know your hospital number?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And what's your date of birth?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Your telephone number?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Are you married or single?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What do you do for a living?</a:t>
            </a:r>
          </a:p>
          <a:p>
            <a:pPr marL="573088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And lastly, who’s your GP?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02 Listening 1 - Personal details">
            <a:hlinkClick r:id="" action="ppaction://media"/>
            <a:extLst>
              <a:ext uri="{FF2B5EF4-FFF2-40B4-BE49-F238E27FC236}">
                <a16:creationId xmlns:a16="http://schemas.microsoft.com/office/drawing/2014/main" id="{4C4D7494-5C8C-68DF-46BB-B316C6FF6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3458" y="5827496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5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10397</TotalTime>
  <Words>1812</Words>
  <Application>Microsoft Office PowerPoint</Application>
  <PresentationFormat>Widescreen</PresentationFormat>
  <Paragraphs>265</Paragraphs>
  <Slides>51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Arial</vt:lpstr>
      <vt:lpstr>Calibri</vt:lpstr>
      <vt:lpstr>Calibri Light</vt:lpstr>
      <vt:lpstr>inherit</vt:lpstr>
      <vt:lpstr>Montserrat</vt:lpstr>
      <vt:lpstr>Times New Roman</vt:lpstr>
      <vt:lpstr>Wingdings</vt:lpstr>
      <vt:lpstr>Office Theme</vt:lpstr>
      <vt:lpstr>Technical English</vt:lpstr>
      <vt:lpstr> Medicine 1: Unit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Work in pairs. Decide what questions the doctor asks for each piece of information on the form.</vt:lpstr>
      <vt:lpstr>Language Spot Asking short and gentle questions</vt:lpstr>
      <vt:lpstr>PowerPoint Presentation</vt:lpstr>
      <vt:lpstr>When taking the history of the presenting complaint (HPC), You often ask about pain. Use these words to complete the questions.</vt:lpstr>
      <vt:lpstr>Match these words to questions in exercise 2. </vt:lpstr>
      <vt:lpstr>Adjectives describing pain</vt:lpstr>
      <vt:lpstr>PowerPoint Presentation</vt:lpstr>
      <vt:lpstr>PowerPoint Presentation</vt:lpstr>
      <vt:lpstr>6. Think about non-technical terms for body parts a-k</vt:lpstr>
      <vt:lpstr>PowerPoint Presentation</vt:lpstr>
      <vt:lpstr>PowerPoint Presentation</vt:lpstr>
      <vt:lpstr>SOCRATES</vt:lpstr>
      <vt:lpstr>SOCRATES: Site, onset , character, radiation, association, timing, exacerbating and alleviating factors, severity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descriptions 1-10 do you associate with the conditions a—j? In some cases, there may be mare than one answer.</vt:lpstr>
      <vt:lpstr>3. For each description, write M (mild), S (severe), or V (very severe). Then say which condition a–j in 1 each patient below is possibly describing.</vt:lpstr>
      <vt:lpstr>4. You can ask a patient to describe pain on a scale of 1 to 10. What other ways can you ask a patient to assess the severity of pain?</vt:lpstr>
      <vt:lpstr>PowerPoint Presentation</vt:lpstr>
      <vt:lpstr>PowerPoint Presentation</vt:lpstr>
      <vt:lpstr>PowerPoint Presentation</vt:lpstr>
      <vt:lpstr>Listen and make notes about Mr. Wood’s presenting complaint. 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Speaking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soran baker1</dc:creator>
  <cp:lastModifiedBy>Kovan Faidhullah</cp:lastModifiedBy>
  <cp:revision>69</cp:revision>
  <dcterms:created xsi:type="dcterms:W3CDTF">2020-12-20T18:30:25Z</dcterms:created>
  <dcterms:modified xsi:type="dcterms:W3CDTF">2026-06-03T07:20:15Z</dcterms:modified>
</cp:coreProperties>
</file>