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3"/>
  </p:notesMasterIdLst>
  <p:sldIdLst>
    <p:sldId id="256" r:id="rId2"/>
    <p:sldId id="257" r:id="rId3"/>
    <p:sldId id="258" r:id="rId4"/>
    <p:sldId id="296" r:id="rId5"/>
    <p:sldId id="314" r:id="rId6"/>
    <p:sldId id="317" r:id="rId7"/>
    <p:sldId id="331" r:id="rId8"/>
    <p:sldId id="330" r:id="rId9"/>
    <p:sldId id="329" r:id="rId10"/>
    <p:sldId id="328" r:id="rId11"/>
    <p:sldId id="31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40D635-2920-4AB0-8F6D-976760662D0C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EF9CAD-0AE4-4D27-A8BE-46A828B5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086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F9CAD-0AE4-4D27-A8BE-46A828B50C7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306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S-wave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S-wave</a:t>
            </a:r>
            <a:endParaRPr lang="en-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F9CAD-0AE4-4D27-A8BE-46A828B50C7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14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NG"/>
          </a:p>
        </p:txBody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NG"/>
          </a:p>
        </p:txBody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G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8/29/2026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376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31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160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372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8/29/2026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452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481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979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863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488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8/29/2026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52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8/29/2026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46689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NG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NG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20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14" r:id="rId5"/>
    <p:sldLayoutId id="2147483720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2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2DC0967-ECFB-46A2-ADEB-01374F3D3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007" y="0"/>
            <a:ext cx="12192001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3173E3-A708-4A63-AB1F-6729F5E53B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D98FDEF-0256-4AA6-B4F5-14FEE180D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3C1396-524A-62A2-8257-1B0D433BBE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2678" y="1297576"/>
            <a:ext cx="6728470" cy="304270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Case studies on ENZYMES OF CLINICAL IMPORTANCE</a:t>
            </a:r>
            <a:endParaRPr lang="en-NG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497D5C-E785-D72F-C8CC-FA44B04E57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6246" y="3919928"/>
            <a:ext cx="6431354" cy="116989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000" b="1" dirty="0"/>
              <a:t>Dr. Jaafaru Sani/</a:t>
            </a:r>
            <a:r>
              <a:rPr lang="en-US" sz="2000" b="1" dirty="0" err="1"/>
              <a:t>Tolaz</a:t>
            </a:r>
            <a:r>
              <a:rPr lang="en-US" sz="2000" b="1" dirty="0"/>
              <a:t> Kadhim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000" dirty="0"/>
              <a:t>Advanced Clinical Biochemistry II (MA 416)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000" dirty="0"/>
              <a:t>Spring Semester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000" dirty="0"/>
              <a:t>Week Four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000" dirty="0"/>
              <a:t>31/08/2026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ABEB269-2208-4181-9DDB-A5C2D189B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37" name="Straight Connector 28">
            <a:extLst>
              <a:ext uri="{FF2B5EF4-FFF2-40B4-BE49-F238E27FC236}">
                <a16:creationId xmlns:a16="http://schemas.microsoft.com/office/drawing/2014/main" id="{384CBE60-0977-4285-9BF5-9D8271989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0">
            <a:extLst>
              <a:ext uri="{FF2B5EF4-FFF2-40B4-BE49-F238E27FC236}">
                <a16:creationId xmlns:a16="http://schemas.microsoft.com/office/drawing/2014/main" id="{1911CEBB-5C08-41C5-8954-C727FC8755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2">
            <a:extLst>
              <a:ext uri="{FF2B5EF4-FFF2-40B4-BE49-F238E27FC236}">
                <a16:creationId xmlns:a16="http://schemas.microsoft.com/office/drawing/2014/main" id="{E56FA950-4DFC-4710-A30A-6E55033CA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4C1ABB78-EF74-C7B7-918D-F0A3A94F1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984" y="1297576"/>
            <a:ext cx="3475263" cy="341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34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22424-6EC0-9963-08FB-154BCDC32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E3F5A-9C21-1F38-10D1-7306A8F84830}"/>
              </a:ext>
            </a:extLst>
          </p:cNvPr>
          <p:cNvSpPr txBox="1">
            <a:spLocks/>
          </p:cNvSpPr>
          <p:nvPr/>
        </p:nvSpPr>
        <p:spPr>
          <a:xfrm>
            <a:off x="1002696" y="1865338"/>
            <a:ext cx="10186608" cy="407323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30-year-old male presents with jaundice, malaise, dark urine, and right upper quadrant discomfort. Recent history of travel to an area endemic for hepatitis A.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NG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Laboratory Results:</a:t>
            </a:r>
            <a:endParaRPr lang="en-NG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ALT: 1145 U/L (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AST: 980 U/L (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ALP: 120 U/L (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slightly high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GGT: 65 U/L (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slightly high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Bilirubin (Total): 5.6 mg/dL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3BA5CAE-6597-D63C-2783-1F062A1B5F00}"/>
              </a:ext>
            </a:extLst>
          </p:cNvPr>
          <p:cNvSpPr/>
          <p:nvPr/>
        </p:nvSpPr>
        <p:spPr>
          <a:xfrm>
            <a:off x="1865336" y="779195"/>
            <a:ext cx="8727458" cy="791308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G" sz="3200" b="1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Case 3</a:t>
            </a:r>
            <a:endParaRPr lang="en-NG" sz="32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94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957EF1-BD45-28AE-4E8C-B0C69FCD0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0" name="Rectangle 2069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2" name="Rectangle 2071">
            <a:extLst>
              <a:ext uri="{FF2B5EF4-FFF2-40B4-BE49-F238E27FC236}">
                <a16:creationId xmlns:a16="http://schemas.microsoft.com/office/drawing/2014/main" id="{4EC7E010-C712-408D-9787-0842AFC9F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NG"/>
          </a:p>
        </p:txBody>
      </p:sp>
      <p:sp>
        <p:nvSpPr>
          <p:cNvPr id="2074" name="Rectangle 2073">
            <a:extLst>
              <a:ext uri="{FF2B5EF4-FFF2-40B4-BE49-F238E27FC236}">
                <a16:creationId xmlns:a16="http://schemas.microsoft.com/office/drawing/2014/main" id="{0503FCEF-A9BA-4991-9220-E36615FB8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NG"/>
          </a:p>
        </p:txBody>
      </p:sp>
      <p:sp useBgFill="1">
        <p:nvSpPr>
          <p:cNvPr id="2076" name="Rectangle 2075">
            <a:extLst>
              <a:ext uri="{FF2B5EF4-FFF2-40B4-BE49-F238E27FC236}">
                <a16:creationId xmlns:a16="http://schemas.microsoft.com/office/drawing/2014/main" id="{A069235B-22DB-4231-8291-D64DA2CDE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ject 3">
            <a:extLst>
              <a:ext uri="{FF2B5EF4-FFF2-40B4-BE49-F238E27FC236}">
                <a16:creationId xmlns:a16="http://schemas.microsoft.com/office/drawing/2014/main" id="{2E234653-939E-6B79-E88B-A69A550598F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6487" y="556591"/>
            <a:ext cx="7603435" cy="562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221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ow to Write an Outline in 5 Steps, with Examples | Grammarly">
            <a:extLst>
              <a:ext uri="{FF2B5EF4-FFF2-40B4-BE49-F238E27FC236}">
                <a16:creationId xmlns:a16="http://schemas.microsoft.com/office/drawing/2014/main" id="{E7848EB8-4BBA-50B9-4F93-79AD5A5DF5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3" r="26599" b="3"/>
          <a:stretch/>
        </p:blipFill>
        <p:spPr bwMode="auto">
          <a:xfrm>
            <a:off x="20" y="10"/>
            <a:ext cx="639264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19549C-3148-3191-BA73-F0E783C1F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7596" y="1465782"/>
            <a:ext cx="4472921" cy="440661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orbel" panose="020B0503020204020204" pitchFamily="34" charset="0"/>
              </a:rPr>
              <a:t>Outlines</a:t>
            </a:r>
          </a:p>
        </p:txBody>
      </p:sp>
      <p:pic>
        <p:nvPicPr>
          <p:cNvPr id="6" name="Picture 5" descr="A logo of a university&#10;&#10;Description automatically generated">
            <a:extLst>
              <a:ext uri="{FF2B5EF4-FFF2-40B4-BE49-F238E27FC236}">
                <a16:creationId xmlns:a16="http://schemas.microsoft.com/office/drawing/2014/main" id="{2BE31AD7-DBE4-F5CB-46A6-8889CF0CF4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7760" y="-822"/>
            <a:ext cx="904240" cy="88779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447F239-535F-0CED-AC7D-C0A958425F31}"/>
              </a:ext>
            </a:extLst>
          </p:cNvPr>
          <p:cNvSpPr txBox="1">
            <a:spLocks/>
          </p:cNvSpPr>
          <p:nvPr/>
        </p:nvSpPr>
        <p:spPr>
          <a:xfrm>
            <a:off x="6741180" y="2180492"/>
            <a:ext cx="4998700" cy="32117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Font typeface="Garamond" pitchFamily="18" charset="0"/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• Definition of case study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Advantages of case study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Case one and its response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Case two and its response</a:t>
            </a:r>
          </a:p>
          <a:p>
            <a:pPr marL="0" indent="0">
              <a:lnSpc>
                <a:spcPct val="200000"/>
              </a:lnSpc>
              <a:buFont typeface="Garamond" pitchFamily="18" charset="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308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management objectives - | INVEST GAIN LTÉE | INVEST GAIN LTÉE">
            <a:extLst>
              <a:ext uri="{FF2B5EF4-FFF2-40B4-BE49-F238E27FC236}">
                <a16:creationId xmlns:a16="http://schemas.microsoft.com/office/drawing/2014/main" id="{BCB3A4E0-DD42-7603-C3DB-8B19D488A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86"/>
          <a:stretch/>
        </p:blipFill>
        <p:spPr bwMode="auto">
          <a:xfrm>
            <a:off x="20" y="10"/>
            <a:ext cx="639264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19549C-3148-3191-BA73-F0E783C1F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639554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DF8E1-05B8-E528-AEFD-EBAA77479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3693" y="1627238"/>
            <a:ext cx="5013698" cy="4098744"/>
          </a:xfrm>
        </p:spPr>
        <p:txBody>
          <a:bodyPr>
            <a:noAutofit/>
          </a:bodyPr>
          <a:lstStyle/>
          <a:p>
            <a:r>
              <a:rPr lang="en-US" sz="18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 the end of this lesson, the students should be able to:</a:t>
            </a:r>
          </a:p>
          <a:p>
            <a:endParaRPr lang="en-US" sz="1800" b="1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Understand the concept and aim of case studies.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Study carefully and interpret clinical and laboratory-based potential cases.</a:t>
            </a:r>
          </a:p>
          <a:p>
            <a:pPr marL="0" indent="0">
              <a:buNone/>
            </a:pPr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Make sense of the case(s) and provide potential, meaningful and relevant solution(s) </a:t>
            </a: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logo of a university&#10;&#10;Description automatically generated">
            <a:extLst>
              <a:ext uri="{FF2B5EF4-FFF2-40B4-BE49-F238E27FC236}">
                <a16:creationId xmlns:a16="http://schemas.microsoft.com/office/drawing/2014/main" id="{90EE052C-F83D-E760-73FE-46F6F84BF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281" y="393365"/>
            <a:ext cx="540776" cy="53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64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linical Case Reports Journal (ISSN 2767-0007) - Clinical Case Reports  Journal">
            <a:extLst>
              <a:ext uri="{FF2B5EF4-FFF2-40B4-BE49-F238E27FC236}">
                <a16:creationId xmlns:a16="http://schemas.microsoft.com/office/drawing/2014/main" id="{0C6719FB-ABC7-8A11-C6F1-10A3B97BB6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"/>
          <a:stretch/>
        </p:blipFill>
        <p:spPr bwMode="auto">
          <a:xfrm>
            <a:off x="20" y="10"/>
            <a:ext cx="639264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9594FCD-D06E-EB73-7957-4078ACEC10F6}"/>
              </a:ext>
            </a:extLst>
          </p:cNvPr>
          <p:cNvSpPr/>
          <p:nvPr/>
        </p:nvSpPr>
        <p:spPr>
          <a:xfrm>
            <a:off x="7064082" y="642594"/>
            <a:ext cx="4472921" cy="689249"/>
          </a:xfrm>
          <a:prstGeom prst="ellipse">
            <a:avLst/>
          </a:prstGeom>
          <a:scene3d>
            <a:camera prst="orthographicFron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Introduction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D5B8D1-1A9A-8C49-B9DA-DD96FD472533}"/>
              </a:ext>
            </a:extLst>
          </p:cNvPr>
          <p:cNvSpPr txBox="1"/>
          <p:nvPr/>
        </p:nvSpPr>
        <p:spPr>
          <a:xfrm>
            <a:off x="6769100" y="1782591"/>
            <a:ext cx="4929257" cy="47402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182880" algn="just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Case study has been described as an intensive, systematic health-wise investigation of a single individual, group, or community.</a:t>
            </a:r>
          </a:p>
          <a:p>
            <a:pPr marL="685800" indent="-182880" algn="just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182880" algn="just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It could even be an investigation of other units that the scientist (expert) examines.</a:t>
            </a:r>
          </a:p>
          <a:p>
            <a:pPr marL="685800" indent="-182880" algn="just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182880" algn="just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Case studies are also a record of clinical interactions which help us to frame questions for more rigorously designed clinical studies.</a:t>
            </a:r>
          </a:p>
          <a:p>
            <a:pPr marL="685800" indent="-182880" algn="just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45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0C52D0-7439-E81F-BD48-A1A7A0E7A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Rectangle 2063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6" name="Rectangle 2065">
            <a:extLst>
              <a:ext uri="{FF2B5EF4-FFF2-40B4-BE49-F238E27FC236}">
                <a16:creationId xmlns:a16="http://schemas.microsoft.com/office/drawing/2014/main" id="{EE0D13DB-D099-4541-888D-DE0186F1C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19" y="253548"/>
            <a:ext cx="5851795" cy="638481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NG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908CCF2-5F62-C488-3526-C7FB1E88BC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17" r="21101"/>
          <a:stretch/>
        </p:blipFill>
        <p:spPr>
          <a:xfrm>
            <a:off x="424928" y="419292"/>
            <a:ext cx="5522976" cy="6053328"/>
          </a:xfrm>
          <a:prstGeom prst="rect">
            <a:avLst/>
          </a:prstGeom>
        </p:spPr>
      </p:pic>
      <p:sp>
        <p:nvSpPr>
          <p:cNvPr id="2068" name="Rectangle 2067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0" name="Rectangle 2069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D9BA7C1-27C1-4404-B6A9-D65EC89A75C0}"/>
              </a:ext>
            </a:extLst>
          </p:cNvPr>
          <p:cNvSpPr/>
          <p:nvPr/>
        </p:nvSpPr>
        <p:spPr>
          <a:xfrm>
            <a:off x="6836350" y="580802"/>
            <a:ext cx="4602152" cy="892452"/>
          </a:xfrm>
          <a:prstGeom prst="ellipse">
            <a:avLst/>
          </a:prstGeom>
          <a:scene3d>
            <a:camera prst="orthographicFron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Advantages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FE7A4-92D0-210A-48A3-EB3568AC1847}"/>
              </a:ext>
            </a:extLst>
          </p:cNvPr>
          <p:cNvSpPr txBox="1">
            <a:spLocks/>
          </p:cNvSpPr>
          <p:nvPr/>
        </p:nvSpPr>
        <p:spPr>
          <a:xfrm>
            <a:off x="6374699" y="1941370"/>
            <a:ext cx="5200875" cy="4703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182880" algn="just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Ability to see a relationship between phenomena, context, and people in health care delivery. </a:t>
            </a:r>
          </a:p>
          <a:p>
            <a:pPr marL="342900" indent="-182880" algn="just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182880" algn="just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Flexibility to collect data through various means and make sense of it. </a:t>
            </a:r>
          </a:p>
          <a:p>
            <a:pPr marL="342900" indent="-182880" algn="just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182880" algn="just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Ability to capture the context of participants and present it in real-life situations. </a:t>
            </a:r>
          </a:p>
          <a:p>
            <a:pPr marL="342900" indent="-182880" algn="just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182880" algn="just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Flexibility to be used at various points in a health care service delivery, including clinical pilot research.</a:t>
            </a:r>
          </a:p>
        </p:txBody>
      </p:sp>
    </p:spTree>
    <p:extLst>
      <p:ext uri="{BB962C8B-B14F-4D97-AF65-F5344CB8AC3E}">
        <p14:creationId xmlns:p14="http://schemas.microsoft.com/office/powerpoint/2010/main" val="88340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9287B-CA0D-057B-933F-B87A3695F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08952-D8C3-FED0-484F-B0C5EFACFA61}"/>
              </a:ext>
            </a:extLst>
          </p:cNvPr>
          <p:cNvSpPr txBox="1">
            <a:spLocks/>
          </p:cNvSpPr>
          <p:nvPr/>
        </p:nvSpPr>
        <p:spPr>
          <a:xfrm>
            <a:off x="1002696" y="1582615"/>
            <a:ext cx="10498424" cy="452667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58-year-old man presents 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himself to a consultant 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with severe chest pain radiating to the left arm, shortness of breath, and sweating. </a:t>
            </a:r>
            <a:r>
              <a:rPr lang="en-US" sz="2400" dirty="0"/>
              <a:t>Electrocardiogram</a:t>
            </a:r>
            <a:endParaRPr lang="en-NG" sz="2400" dirty="0"/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ECG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confirms ST-elevation myocardial infarction (STEMI)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and the results indicated that 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CK: 280 U/L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CK-MB: 85 U/L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AST: 75 U/L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LDH: 410 U/L 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levels are all high, with positive 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troponin I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endParaRPr lang="en-US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b="1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Study the case and describe the situation</a:t>
            </a:r>
            <a:endParaRPr lang="en-NG" sz="2400" b="1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8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E63B81F-AEDD-4416-1FF9-B7B9D377B4C8}"/>
              </a:ext>
            </a:extLst>
          </p:cNvPr>
          <p:cNvSpPr/>
          <p:nvPr/>
        </p:nvSpPr>
        <p:spPr>
          <a:xfrm>
            <a:off x="1626577" y="748715"/>
            <a:ext cx="9653954" cy="791308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Case 1 </a:t>
            </a:r>
          </a:p>
        </p:txBody>
      </p:sp>
    </p:spTree>
    <p:extLst>
      <p:ext uri="{BB962C8B-B14F-4D97-AF65-F5344CB8AC3E}">
        <p14:creationId xmlns:p14="http://schemas.microsoft.com/office/powerpoint/2010/main" val="1294857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05A80-AAEB-E6EB-76BA-8DFE254CF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2E0BF-802A-A38B-3C84-C65C5C8A9FDB}"/>
              </a:ext>
            </a:extLst>
          </p:cNvPr>
          <p:cNvSpPr txBox="1">
            <a:spLocks/>
          </p:cNvSpPr>
          <p:nvPr/>
        </p:nvSpPr>
        <p:spPr>
          <a:xfrm>
            <a:off x="1002696" y="1899138"/>
            <a:ext cx="10186608" cy="395653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NG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Elevated CK-MB, AST, and LDH indicate myocardial cell injury.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NG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CK-MB is more cardiac-specific and rises within 4–6 hours post-infarction, peaking at 18–24 hours.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NG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Elevated AST supports myocardial necrosis, though it can also be seen in liver and muscle diseases.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DEED75D-9D4D-E886-6481-55E5E4E342FF}"/>
              </a:ext>
            </a:extLst>
          </p:cNvPr>
          <p:cNvSpPr/>
          <p:nvPr/>
        </p:nvSpPr>
        <p:spPr>
          <a:xfrm>
            <a:off x="1978269" y="748715"/>
            <a:ext cx="8915400" cy="791308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General Response</a:t>
            </a:r>
          </a:p>
        </p:txBody>
      </p:sp>
    </p:spTree>
    <p:extLst>
      <p:ext uri="{BB962C8B-B14F-4D97-AF65-F5344CB8AC3E}">
        <p14:creationId xmlns:p14="http://schemas.microsoft.com/office/powerpoint/2010/main" val="2566284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887DD-B1E2-E5DF-BFBA-306404407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F8691-B610-264E-5D66-DF7476906B1E}"/>
              </a:ext>
            </a:extLst>
          </p:cNvPr>
          <p:cNvSpPr txBox="1">
            <a:spLocks/>
          </p:cNvSpPr>
          <p:nvPr/>
        </p:nvSpPr>
        <p:spPr>
          <a:xfrm>
            <a:off x="1002696" y="1582615"/>
            <a:ext cx="10186608" cy="452667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45-year-old woman reports sudden, intense epigastric pain radiating to the back, accompanied by nausea and vomiting. No history of alcohol abuse.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The physician that attended the case order for some laboratory tests with the results below:</a:t>
            </a:r>
            <a:endParaRPr lang="en-NG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NG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Laboratory Results:</a:t>
            </a:r>
            <a:endParaRPr lang="en-NG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Serum Amylase: 610 U/L (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Serum Lipase: 510 U/L (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ALT and AST: Within normal range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ALP: Normal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b="1" kern="100" dirty="0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Comment on the case</a:t>
            </a:r>
            <a:endParaRPr lang="en-NG" sz="2400" b="1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6D86922-27C3-7113-EB57-9C4F3D34D99B}"/>
              </a:ext>
            </a:extLst>
          </p:cNvPr>
          <p:cNvSpPr/>
          <p:nvPr/>
        </p:nvSpPr>
        <p:spPr>
          <a:xfrm>
            <a:off x="1978269" y="748715"/>
            <a:ext cx="8915400" cy="791308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Case 2 </a:t>
            </a:r>
          </a:p>
        </p:txBody>
      </p:sp>
    </p:spTree>
    <p:extLst>
      <p:ext uri="{BB962C8B-B14F-4D97-AF65-F5344CB8AC3E}">
        <p14:creationId xmlns:p14="http://schemas.microsoft.com/office/powerpoint/2010/main" val="3166708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C7D9C-F4FD-83D6-8E46-F9E92C0D4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D7894-D335-B882-BDF9-8E424CDAB2EB}"/>
              </a:ext>
            </a:extLst>
          </p:cNvPr>
          <p:cNvSpPr txBox="1">
            <a:spLocks/>
          </p:cNvSpPr>
          <p:nvPr/>
        </p:nvSpPr>
        <p:spPr>
          <a:xfrm>
            <a:off x="1002696" y="2004646"/>
            <a:ext cx="10186608" cy="452667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Marked elevation of both amylase and lipase is characteristic of acute pancreatitis. 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Lipase is more specific and remains elevated longer than amylase. 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n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ormal liver enzymes help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ed in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exclud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ing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biliary origin</a:t>
            </a: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ated </a:t>
            </a: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complication</a:t>
            </a:r>
            <a:r>
              <a:rPr lang="en-NG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21F57F9-4527-0A3A-B5E8-A71D21887622}"/>
              </a:ext>
            </a:extLst>
          </p:cNvPr>
          <p:cNvSpPr/>
          <p:nvPr/>
        </p:nvSpPr>
        <p:spPr>
          <a:xfrm>
            <a:off x="1978269" y="748715"/>
            <a:ext cx="8915400" cy="791308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General Response</a:t>
            </a:r>
          </a:p>
        </p:txBody>
      </p:sp>
    </p:spTree>
    <p:extLst>
      <p:ext uri="{BB962C8B-B14F-4D97-AF65-F5344CB8AC3E}">
        <p14:creationId xmlns:p14="http://schemas.microsoft.com/office/powerpoint/2010/main" val="16830512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8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6A9A9"/>
      </a:accent1>
      <a:accent2>
        <a:srgbClr val="CB58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D0690C"/>
      </a:hlink>
      <a:folHlink>
        <a:srgbClr val="9696A0"/>
      </a:folHlink>
    </a:clrScheme>
    <a:fontScheme name="Savon">
      <a:majorFont>
        <a:latin typeface="Century School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5174</TotalTime>
  <Words>572</Words>
  <Application>Microsoft Office PowerPoint</Application>
  <PresentationFormat>Widescreen</PresentationFormat>
  <Paragraphs>69</Paragraphs>
  <Slides>11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Aptos</vt:lpstr>
      <vt:lpstr>Arial</vt:lpstr>
      <vt:lpstr>Calibri</vt:lpstr>
      <vt:lpstr>Century Schoolbook</vt:lpstr>
      <vt:lpstr>Corbel</vt:lpstr>
      <vt:lpstr>Franklin Gothic Book</vt:lpstr>
      <vt:lpstr>Garamond</vt:lpstr>
      <vt:lpstr>Symbol</vt:lpstr>
      <vt:lpstr>Wingdings</vt:lpstr>
      <vt:lpstr>SavonVTI</vt:lpstr>
      <vt:lpstr>Case studies on ENZYMES OF CLINICAL IMPORTANCE</vt:lpstr>
      <vt:lpstr>Outlines</vt:lpstr>
      <vt:lpstr>Objectives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title</dc:title>
  <dc:creator>Samira Saeed</dc:creator>
  <cp:lastModifiedBy>Ja'afaru Sani Mohammed</cp:lastModifiedBy>
  <cp:revision>230</cp:revision>
  <dcterms:created xsi:type="dcterms:W3CDTF">2023-08-06T13:50:32Z</dcterms:created>
  <dcterms:modified xsi:type="dcterms:W3CDTF">2026-08-29T14:45:12Z</dcterms:modified>
</cp:coreProperties>
</file>