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sldIdLst>
    <p:sldId id="284" r:id="rId3"/>
    <p:sldId id="257" r:id="rId4"/>
    <p:sldId id="258" r:id="rId5"/>
    <p:sldId id="259" r:id="rId6"/>
    <p:sldId id="260" r:id="rId7"/>
    <p:sldId id="262" r:id="rId8"/>
    <p:sldId id="263" r:id="rId9"/>
    <p:sldId id="266" r:id="rId10"/>
    <p:sldId id="267" r:id="rId11"/>
    <p:sldId id="280" r:id="rId12"/>
    <p:sldId id="270" r:id="rId13"/>
    <p:sldId id="272" r:id="rId14"/>
    <p:sldId id="273" r:id="rId15"/>
    <p:sldId id="281" r:id="rId16"/>
    <p:sldId id="274" r:id="rId17"/>
    <p:sldId id="275" r:id="rId18"/>
    <p:sldId id="277" r:id="rId19"/>
    <p:sldId id="285" r:id="rId20"/>
    <p:sldId id="286" r:id="rId21"/>
    <p:sldId id="287" r:id="rId22"/>
    <p:sldId id="279" r:id="rId2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83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77588" y="2327528"/>
            <a:ext cx="2794634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5353" y="2125979"/>
            <a:ext cx="10374017" cy="8322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8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30709" y="3840480"/>
            <a:ext cx="854330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5552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41428" y="1884682"/>
            <a:ext cx="2498213" cy="832216"/>
          </a:xfrm>
        </p:spPr>
        <p:txBody>
          <a:bodyPr lIns="0" tIns="0" rIns="0" bIns="0"/>
          <a:lstStyle>
            <a:lvl1pPr>
              <a:defRPr sz="5408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57633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41428" y="1884682"/>
            <a:ext cx="2498213" cy="832216"/>
          </a:xfrm>
        </p:spPr>
        <p:txBody>
          <a:bodyPr lIns="0" tIns="0" rIns="0" bIns="0"/>
          <a:lstStyle>
            <a:lvl1pPr>
              <a:defRPr sz="5408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10236" y="1577340"/>
            <a:ext cx="530905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5433" y="1577340"/>
            <a:ext cx="530905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7503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180799" cy="684006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41428" y="1884682"/>
            <a:ext cx="2498213" cy="832216"/>
          </a:xfrm>
        </p:spPr>
        <p:txBody>
          <a:bodyPr lIns="0" tIns="0" rIns="0" bIns="0"/>
          <a:lstStyle>
            <a:lvl1pPr>
              <a:defRPr sz="5408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9289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2148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5A9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10311" y="226669"/>
            <a:ext cx="11722735" cy="6383020"/>
          </a:xfrm>
          <a:custGeom>
            <a:avLst/>
            <a:gdLst/>
            <a:ahLst/>
            <a:cxnLst/>
            <a:rect l="l" t="t" r="r" b="b"/>
            <a:pathLst>
              <a:path w="11722735" h="6383020">
                <a:moveTo>
                  <a:pt x="11722608" y="0"/>
                </a:moveTo>
                <a:lnTo>
                  <a:pt x="0" y="0"/>
                </a:lnTo>
                <a:lnTo>
                  <a:pt x="0" y="6382512"/>
                </a:lnTo>
                <a:lnTo>
                  <a:pt x="11722608" y="6382512"/>
                </a:lnTo>
                <a:lnTo>
                  <a:pt x="117226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43894" y="226695"/>
            <a:ext cx="1047750" cy="10287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8027" y="708405"/>
            <a:ext cx="7008495" cy="605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8027" y="1439621"/>
            <a:ext cx="10387330" cy="4781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41428" y="1884682"/>
            <a:ext cx="2498213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0236" y="1577340"/>
            <a:ext cx="1098425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9607" y="6377939"/>
            <a:ext cx="390551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10236" y="6377939"/>
            <a:ext cx="280708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87404" y="6377939"/>
            <a:ext cx="280708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574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86760">
        <a:defRPr>
          <a:latin typeface="+mn-lt"/>
          <a:ea typeface="+mn-ea"/>
          <a:cs typeface="+mn-cs"/>
        </a:defRPr>
      </a:lvl2pPr>
      <a:lvl3pPr marL="1373520">
        <a:defRPr>
          <a:latin typeface="+mn-lt"/>
          <a:ea typeface="+mn-ea"/>
          <a:cs typeface="+mn-cs"/>
        </a:defRPr>
      </a:lvl3pPr>
      <a:lvl4pPr marL="2060280">
        <a:defRPr>
          <a:latin typeface="+mn-lt"/>
          <a:ea typeface="+mn-ea"/>
          <a:cs typeface="+mn-cs"/>
        </a:defRPr>
      </a:lvl4pPr>
      <a:lvl5pPr marL="2747040">
        <a:defRPr>
          <a:latin typeface="+mn-lt"/>
          <a:ea typeface="+mn-ea"/>
          <a:cs typeface="+mn-cs"/>
        </a:defRPr>
      </a:lvl5pPr>
      <a:lvl6pPr marL="3433801">
        <a:defRPr>
          <a:latin typeface="+mn-lt"/>
          <a:ea typeface="+mn-ea"/>
          <a:cs typeface="+mn-cs"/>
        </a:defRPr>
      </a:lvl6pPr>
      <a:lvl7pPr marL="4120561">
        <a:defRPr>
          <a:latin typeface="+mn-lt"/>
          <a:ea typeface="+mn-ea"/>
          <a:cs typeface="+mn-cs"/>
        </a:defRPr>
      </a:lvl7pPr>
      <a:lvl8pPr marL="4807321">
        <a:defRPr>
          <a:latin typeface="+mn-lt"/>
          <a:ea typeface="+mn-ea"/>
          <a:cs typeface="+mn-cs"/>
        </a:defRPr>
      </a:lvl8pPr>
      <a:lvl9pPr marL="549408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86760">
        <a:defRPr>
          <a:latin typeface="+mn-lt"/>
          <a:ea typeface="+mn-ea"/>
          <a:cs typeface="+mn-cs"/>
        </a:defRPr>
      </a:lvl2pPr>
      <a:lvl3pPr marL="1373520">
        <a:defRPr>
          <a:latin typeface="+mn-lt"/>
          <a:ea typeface="+mn-ea"/>
          <a:cs typeface="+mn-cs"/>
        </a:defRPr>
      </a:lvl3pPr>
      <a:lvl4pPr marL="2060280">
        <a:defRPr>
          <a:latin typeface="+mn-lt"/>
          <a:ea typeface="+mn-ea"/>
          <a:cs typeface="+mn-cs"/>
        </a:defRPr>
      </a:lvl4pPr>
      <a:lvl5pPr marL="2747040">
        <a:defRPr>
          <a:latin typeface="+mn-lt"/>
          <a:ea typeface="+mn-ea"/>
          <a:cs typeface="+mn-cs"/>
        </a:defRPr>
      </a:lvl5pPr>
      <a:lvl6pPr marL="3433801">
        <a:defRPr>
          <a:latin typeface="+mn-lt"/>
          <a:ea typeface="+mn-ea"/>
          <a:cs typeface="+mn-cs"/>
        </a:defRPr>
      </a:lvl6pPr>
      <a:lvl7pPr marL="4120561">
        <a:defRPr>
          <a:latin typeface="+mn-lt"/>
          <a:ea typeface="+mn-ea"/>
          <a:cs typeface="+mn-cs"/>
        </a:defRPr>
      </a:lvl7pPr>
      <a:lvl8pPr marL="4807321">
        <a:defRPr>
          <a:latin typeface="+mn-lt"/>
          <a:ea typeface="+mn-ea"/>
          <a:cs typeface="+mn-cs"/>
        </a:defRPr>
      </a:lvl8pPr>
      <a:lvl9pPr marL="549408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06325" y="3429000"/>
            <a:ext cx="4931274" cy="573260"/>
          </a:xfrm>
          <a:prstGeom prst="rect">
            <a:avLst/>
          </a:prstGeom>
        </p:spPr>
        <p:txBody>
          <a:bodyPr vert="horz" wrap="square" lIns="0" tIns="19076" rIns="0" bIns="0" rtlCol="0">
            <a:spAutoFit/>
          </a:bodyPr>
          <a:lstStyle/>
          <a:p>
            <a:pPr marL="19077" algn="ctr">
              <a:spcBef>
                <a:spcPts val="150"/>
              </a:spcBef>
            </a:pPr>
            <a:r>
              <a:rPr lang="en-US" sz="3600" spc="5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 Agent</a:t>
            </a:r>
            <a:endParaRPr sz="3605" spc="-1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68692" y="4459131"/>
            <a:ext cx="5039055" cy="1747687"/>
          </a:xfrm>
          <a:prstGeom prst="rect">
            <a:avLst/>
          </a:prstGeom>
        </p:spPr>
        <p:txBody>
          <a:bodyPr vert="horz" wrap="square" lIns="0" tIns="112551" rIns="0" bIns="0" rtlCol="0">
            <a:spAutoFit/>
          </a:bodyPr>
          <a:lstStyle/>
          <a:p>
            <a:pPr marL="19077" algn="ctr" defTabSz="1373520">
              <a:spcBef>
                <a:spcPts val="886"/>
              </a:spcBef>
            </a:pPr>
            <a:r>
              <a:rPr sz="2403" b="1" dirty="0">
                <a:solidFill>
                  <a:srgbClr val="0D0D0D"/>
                </a:solidFill>
                <a:latin typeface="Tahoma"/>
                <a:cs typeface="Tahoma"/>
              </a:rPr>
              <a:t>Course</a:t>
            </a:r>
            <a:r>
              <a:rPr sz="2403" b="1" spc="466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2403" b="1" dirty="0">
                <a:solidFill>
                  <a:srgbClr val="0D0D0D"/>
                </a:solidFill>
                <a:latin typeface="Tahoma"/>
                <a:cs typeface="Tahoma"/>
              </a:rPr>
              <a:t>instructor:</a:t>
            </a:r>
            <a:r>
              <a:rPr sz="2403" b="1" spc="503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2403" b="1" dirty="0">
                <a:solidFill>
                  <a:srgbClr val="0D0D0D"/>
                </a:solidFill>
                <a:latin typeface="Tahoma"/>
                <a:cs typeface="Tahoma"/>
              </a:rPr>
              <a:t>Soran</a:t>
            </a:r>
            <a:r>
              <a:rPr sz="2403" b="1" spc="382" dirty="0">
                <a:solidFill>
                  <a:srgbClr val="0D0D0D"/>
                </a:solidFill>
                <a:latin typeface="Tahoma"/>
                <a:cs typeface="Tahoma"/>
              </a:rPr>
              <a:t> </a:t>
            </a:r>
            <a:r>
              <a:rPr sz="2403" b="1" spc="-30" dirty="0">
                <a:solidFill>
                  <a:srgbClr val="0D0D0D"/>
                </a:solidFill>
                <a:latin typeface="Tahoma"/>
                <a:cs typeface="Tahoma"/>
              </a:rPr>
              <a:t>Kayfi</a:t>
            </a:r>
            <a:endParaRPr sz="2403" dirty="0">
              <a:latin typeface="Tahoma"/>
              <a:cs typeface="Tahoma"/>
            </a:endParaRPr>
          </a:p>
          <a:p>
            <a:pPr marL="1626286" marR="7631" indent="-1303889" algn="ctr" defTabSz="1373520">
              <a:lnSpc>
                <a:spcPts val="3275"/>
              </a:lnSpc>
              <a:spcBef>
                <a:spcPts val="53"/>
              </a:spcBef>
            </a:pPr>
            <a:r>
              <a:rPr sz="2103" dirty="0">
                <a:solidFill>
                  <a:srgbClr val="0D0D0D"/>
                </a:solidFill>
                <a:latin typeface="Franklin Gothic Medium"/>
                <a:cs typeface="Franklin Gothic Medium"/>
              </a:rPr>
              <a:t>Course:</a:t>
            </a:r>
            <a:r>
              <a:rPr sz="2103" spc="353" dirty="0">
                <a:solidFill>
                  <a:srgbClr val="0D0D0D"/>
                </a:solidFill>
                <a:latin typeface="Franklin Gothic Medium"/>
                <a:cs typeface="Franklin Gothic Medium"/>
              </a:rPr>
              <a:t> </a:t>
            </a:r>
            <a:r>
              <a:rPr lang="en-US" sz="2103" dirty="0">
                <a:solidFill>
                  <a:srgbClr val="0D0D0D"/>
                </a:solidFill>
                <a:latin typeface="Franklin Gothic Medium"/>
                <a:cs typeface="Franklin Gothic Medium"/>
              </a:rPr>
              <a:t>Medical Mycology </a:t>
            </a:r>
          </a:p>
          <a:p>
            <a:pPr marL="1626286" marR="7631" indent="-1303889" algn="ctr" defTabSz="1373520">
              <a:lnSpc>
                <a:spcPts val="3275"/>
              </a:lnSpc>
              <a:spcBef>
                <a:spcPts val="53"/>
              </a:spcBef>
            </a:pPr>
            <a:r>
              <a:rPr lang="en-US" sz="2103" spc="-30" dirty="0">
                <a:solidFill>
                  <a:srgbClr val="0D0D0D"/>
                </a:solidFill>
                <a:latin typeface="Franklin Gothic Medium"/>
                <a:cs typeface="Franklin Gothic Medium"/>
              </a:rPr>
              <a:t> </a:t>
            </a:r>
            <a:r>
              <a:rPr lang="en-US" sz="2103" dirty="0">
                <a:solidFill>
                  <a:srgbClr val="0D0D0D"/>
                </a:solidFill>
                <a:latin typeface="Franklin Gothic Medium"/>
                <a:cs typeface="Franklin Gothic Medium"/>
              </a:rPr>
              <a:t>Summer School</a:t>
            </a:r>
            <a:endParaRPr lang="en-US" sz="2103" spc="-15" dirty="0">
              <a:solidFill>
                <a:srgbClr val="0D0D0D"/>
              </a:solidFill>
              <a:latin typeface="Franklin Gothic Medium"/>
              <a:cs typeface="Franklin Gothic Medium"/>
            </a:endParaRPr>
          </a:p>
          <a:p>
            <a:pPr marL="1626286" marR="7631" indent="-1303889" defTabSz="1373520">
              <a:lnSpc>
                <a:spcPts val="3275"/>
              </a:lnSpc>
              <a:spcBef>
                <a:spcPts val="53"/>
              </a:spcBef>
            </a:pPr>
            <a:r>
              <a:rPr lang="en-US" sz="2103" spc="-15">
                <a:solidFill>
                  <a:srgbClr val="0D0D0D"/>
                </a:solidFill>
                <a:latin typeface="Franklin Gothic Medium"/>
                <a:cs typeface="Franklin Gothic Medium"/>
              </a:rPr>
              <a:t>                           W5</a:t>
            </a:r>
            <a:endParaRPr lang="en-US" sz="2103" spc="-15" dirty="0">
              <a:solidFill>
                <a:srgbClr val="0D0D0D"/>
              </a:solidFill>
              <a:latin typeface="Franklin Gothic Medium"/>
              <a:cs typeface="Franklin Gothic Medium"/>
            </a:endParaRPr>
          </a:p>
        </p:txBody>
      </p:sp>
      <p:pic>
        <p:nvPicPr>
          <p:cNvPr id="16386" name="Picture 2" descr="Home - TIU">
            <a:extLst>
              <a:ext uri="{FF2B5EF4-FFF2-40B4-BE49-F238E27FC236}">
                <a16:creationId xmlns:a16="http://schemas.microsoft.com/office/drawing/2014/main" id="{52EBCDBB-0202-794B-7DAE-C3DFF90A7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197" y="224150"/>
            <a:ext cx="3427875" cy="308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533400"/>
            <a:ext cx="10898505" cy="34746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</a:t>
            </a:r>
            <a:r>
              <a:rPr sz="3200" b="1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Agents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>
              <a:lnSpc>
                <a:spcPct val="150000"/>
              </a:lnSpc>
              <a:spcBef>
                <a:spcPts val="395"/>
              </a:spcBef>
              <a:buFont typeface="Arial" panose="020B0604020202020204" pitchFamily="34" charset="0"/>
              <a:buChar char="•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</a:t>
            </a:r>
            <a:r>
              <a:rPr sz="32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agents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32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sz="32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substances</a:t>
            </a:r>
            <a:r>
              <a:rPr sz="32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sz="32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3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kill</a:t>
            </a:r>
            <a:r>
              <a:rPr sz="3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3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inhibit</a:t>
            </a:r>
            <a:r>
              <a:rPr sz="3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</a:t>
            </a:r>
            <a:r>
              <a:rPr sz="32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32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microorganisms,</a:t>
            </a:r>
            <a:r>
              <a:rPr sz="32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including</a:t>
            </a:r>
            <a:r>
              <a:rPr sz="3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bacteria,</a:t>
            </a:r>
            <a:r>
              <a:rPr sz="32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fungi,</a:t>
            </a:r>
            <a:r>
              <a:rPr sz="32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viruses,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parasites.</a:t>
            </a:r>
            <a:r>
              <a:rPr sz="3200" spc="-114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spc="-11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>
              <a:lnSpc>
                <a:spcPct val="150000"/>
              </a:lnSpc>
              <a:spcBef>
                <a:spcPts val="395"/>
              </a:spcBef>
              <a:buFont typeface="Arial" panose="020B0604020202020204" pitchFamily="34" charset="0"/>
              <a:buChar char="•"/>
            </a:pPr>
            <a:r>
              <a:rPr lang="en-US" sz="32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</a:t>
            </a:r>
            <a:r>
              <a:rPr sz="32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sz="32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sz="32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natural,</a:t>
            </a:r>
            <a:r>
              <a:rPr sz="3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semi-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synthetic,</a:t>
            </a:r>
            <a:r>
              <a:rPr sz="32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synthetic.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5A9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0311" y="226669"/>
            <a:ext cx="11722735" cy="6383020"/>
          </a:xfrm>
          <a:custGeom>
            <a:avLst/>
            <a:gdLst/>
            <a:ahLst/>
            <a:cxnLst/>
            <a:rect l="l" t="t" r="r" b="b"/>
            <a:pathLst>
              <a:path w="11722735" h="6383020">
                <a:moveTo>
                  <a:pt x="11722608" y="0"/>
                </a:moveTo>
                <a:lnTo>
                  <a:pt x="0" y="0"/>
                </a:lnTo>
                <a:lnTo>
                  <a:pt x="0" y="6382512"/>
                </a:lnTo>
                <a:lnTo>
                  <a:pt x="11722608" y="6382512"/>
                </a:lnTo>
                <a:lnTo>
                  <a:pt x="117226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64579" y="369570"/>
            <a:ext cx="11518265" cy="5443855"/>
            <a:chOff x="264579" y="369570"/>
            <a:chExt cx="11518265" cy="54438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579" y="540905"/>
              <a:ext cx="11429492" cy="5272405"/>
            </a:xfrm>
            <a:prstGeom prst="rect">
              <a:avLst/>
            </a:prstGeom>
          </p:spPr>
        </p:pic>
        <p:pic>
          <p:nvPicPr>
            <p:cNvPr id="6" name="object 6" descr="A logo of a university  Description automatically generated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34929" y="369570"/>
              <a:ext cx="1047750" cy="10287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5A9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10311" y="226669"/>
            <a:ext cx="11722735" cy="6383020"/>
          </a:xfrm>
          <a:custGeom>
            <a:avLst/>
            <a:gdLst/>
            <a:ahLst/>
            <a:cxnLst/>
            <a:rect l="l" t="t" r="r" b="b"/>
            <a:pathLst>
              <a:path w="11722735" h="6383020">
                <a:moveTo>
                  <a:pt x="11722608" y="0"/>
                </a:moveTo>
                <a:lnTo>
                  <a:pt x="0" y="0"/>
                </a:lnTo>
                <a:lnTo>
                  <a:pt x="0" y="6382512"/>
                </a:lnTo>
                <a:lnTo>
                  <a:pt x="11722608" y="6382512"/>
                </a:lnTo>
                <a:lnTo>
                  <a:pt x="117226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39280" y="226695"/>
            <a:ext cx="11652885" cy="4751070"/>
            <a:chOff x="239280" y="226695"/>
            <a:chExt cx="11652885" cy="47510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9280" y="866267"/>
              <a:ext cx="11591290" cy="4111116"/>
            </a:xfrm>
            <a:prstGeom prst="rect">
              <a:avLst/>
            </a:prstGeom>
          </p:spPr>
        </p:pic>
        <p:pic>
          <p:nvPicPr>
            <p:cNvPr id="6" name="object 6" descr="A logo of a university  Description automatically generated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3894" y="226695"/>
              <a:ext cx="1047750" cy="10287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1219200"/>
            <a:ext cx="10607041" cy="39913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7200" y="609600"/>
            <a:ext cx="10744200" cy="26244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Spectrum</a:t>
            </a:r>
            <a:r>
              <a:rPr sz="24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b="1" spc="-1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</a:t>
            </a:r>
            <a:r>
              <a:rPr sz="24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medications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7050" indent="-514350">
              <a:lnSpc>
                <a:spcPct val="150000"/>
              </a:lnSpc>
              <a:buAutoNum type="arabicPeriod"/>
              <a:tabLst>
                <a:tab pos="527050" algn="l"/>
              </a:tabLst>
            </a:pP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Broad-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spectrum:</a:t>
            </a:r>
            <a:r>
              <a:rPr sz="24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antibiotic that is effective against a wide range of microorganisms.</a:t>
            </a:r>
          </a:p>
          <a:p>
            <a:pPr marL="527050" indent="-514350">
              <a:lnSpc>
                <a:spcPct val="100000"/>
              </a:lnSpc>
              <a:buAutoNum type="arabicPeriod"/>
              <a:tabLst>
                <a:tab pos="527050" algn="l"/>
              </a:tabLst>
            </a:pPr>
            <a:r>
              <a:rPr sz="2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Narrow-</a:t>
            </a: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spectrum:</a:t>
            </a:r>
            <a:r>
              <a:rPr sz="24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antibiotic that is effective against a limited group of microorganisms. 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8027" y="376052"/>
            <a:ext cx="10340975" cy="3231013"/>
          </a:xfrm>
          <a:prstGeom prst="rect">
            <a:avLst/>
          </a:prstGeom>
        </p:spPr>
        <p:txBody>
          <a:bodyPr vert="horz" wrap="square" lIns="0" tIns="225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775"/>
              </a:spcBef>
            </a:pP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</a:t>
            </a:r>
            <a:r>
              <a:rPr sz="28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medications</a:t>
            </a:r>
            <a:r>
              <a:rPr sz="28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</a:t>
            </a:r>
            <a:r>
              <a:rPr sz="2800" b="1" spc="-1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categories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5145" marR="71755" indent="-513080">
              <a:lnSpc>
                <a:spcPts val="5040"/>
              </a:lnSpc>
              <a:spcBef>
                <a:spcPts val="450"/>
              </a:spcBef>
              <a:buAutoNum type="arabicPeriod"/>
              <a:tabLst>
                <a:tab pos="527685" algn="l"/>
              </a:tabLst>
            </a:pPr>
            <a:r>
              <a:rPr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sz="2800" b="1" spc="-114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Membrane</a:t>
            </a:r>
            <a:r>
              <a:rPr sz="2800" b="1" spc="-9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Disruptors:</a:t>
            </a:r>
            <a:r>
              <a:rPr sz="28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(Ergosterol</a:t>
            </a:r>
            <a:r>
              <a:rPr sz="28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Binding</a:t>
            </a:r>
            <a:r>
              <a:rPr sz="2800" spc="-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sz="28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 	Inhibitors)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5780" marR="5080" indent="-513715">
              <a:lnSpc>
                <a:spcPts val="5040"/>
              </a:lnSpc>
              <a:buAutoNum type="arabicPeriod"/>
              <a:tabLst>
                <a:tab pos="527685" algn="l"/>
              </a:tabLst>
            </a:pPr>
            <a:r>
              <a:rPr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sz="2800" b="1" spc="-13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Wall</a:t>
            </a:r>
            <a:r>
              <a:rPr sz="2800" b="1" spc="-14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Synthesis</a:t>
            </a:r>
            <a:r>
              <a:rPr sz="2800" b="1" spc="-8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Inhibitors:</a:t>
            </a:r>
            <a:r>
              <a:rPr sz="2800" b="1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Echinocandins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6415" indent="-513715">
              <a:lnSpc>
                <a:spcPct val="100000"/>
              </a:lnSpc>
              <a:spcBef>
                <a:spcPts val="1235"/>
              </a:spcBef>
              <a:buAutoNum type="arabicPeriod"/>
              <a:tabLst>
                <a:tab pos="526415" algn="l"/>
              </a:tabLst>
            </a:pPr>
            <a:r>
              <a:rPr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Nucleic</a:t>
            </a:r>
            <a:r>
              <a:rPr sz="2800" b="1" spc="-19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Acid</a:t>
            </a:r>
            <a:r>
              <a:rPr sz="2800" b="1" spc="-10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Synthesis</a:t>
            </a:r>
            <a:r>
              <a:rPr sz="2800" b="1" spc="-6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Inhibitor:</a:t>
            </a:r>
            <a:r>
              <a:rPr sz="28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Flucytosine</a:t>
            </a:r>
            <a:r>
              <a:rPr sz="28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685800"/>
            <a:ext cx="10944860" cy="223971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sz="2800" b="1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Membrane</a:t>
            </a:r>
            <a:r>
              <a:rPr sz="2800" b="1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Disruptors</a:t>
            </a:r>
            <a:r>
              <a:rPr sz="2800" b="1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(Ergosterol</a:t>
            </a:r>
            <a:r>
              <a:rPr sz="28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</a:t>
            </a:r>
            <a:r>
              <a:rPr sz="28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8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Inhibitors)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8630" indent="-455930">
              <a:buAutoNum type="arabicPeriod"/>
              <a:tabLst>
                <a:tab pos="468630" algn="l"/>
              </a:tabLst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Polyenes:</a:t>
            </a:r>
            <a:r>
              <a:rPr sz="2400" b="1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Amphotericin</a:t>
            </a:r>
            <a:r>
              <a:rPr sz="2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Nystatin.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8630" marR="1351915" indent="-455930">
              <a:spcBef>
                <a:spcPts val="894"/>
              </a:spcBef>
              <a:buAutoNum type="arabicPeriod"/>
              <a:tabLst>
                <a:tab pos="469900" algn="l"/>
              </a:tabLst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Azoles</a:t>
            </a:r>
            <a:r>
              <a:rPr sz="2400" b="1" spc="-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(inhibit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ergosterol</a:t>
            </a:r>
            <a:r>
              <a:rPr sz="24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synthesis):</a:t>
            </a:r>
            <a:r>
              <a:rPr sz="24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FluconazoleI</a:t>
            </a:r>
            <a:endParaRPr lang="en-US" sz="2400" spc="-1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8630" marR="1351915" indent="-455930">
              <a:spcBef>
                <a:spcPts val="894"/>
              </a:spcBef>
              <a:buAutoNum type="arabicPeriod"/>
              <a:tabLst>
                <a:tab pos="469900" algn="l"/>
              </a:tabLst>
            </a:pPr>
            <a:r>
              <a:rPr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Allylamines:</a:t>
            </a:r>
            <a:r>
              <a:rPr sz="2400" b="1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Naftifine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6600" y="623696"/>
            <a:ext cx="11195050" cy="45656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Mechanism</a:t>
            </a:r>
            <a:r>
              <a:rPr sz="2400" b="1" spc="-4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b="1" spc="-13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Action</a:t>
            </a:r>
            <a:r>
              <a:rPr sz="2400" b="1" spc="-5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b="1" spc="-12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Amphotericin</a:t>
            </a:r>
            <a:r>
              <a:rPr sz="2400" b="1" spc="-6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5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b="1" spc="-5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steps</a:t>
            </a:r>
            <a:endParaRPr sz="2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7995" marR="5080" indent="-455295">
              <a:lnSpc>
                <a:spcPct val="150000"/>
              </a:lnSpc>
              <a:spcBef>
                <a:spcPts val="670"/>
              </a:spcBef>
              <a:buAutoNum type="arabicPeriod"/>
              <a:tabLst>
                <a:tab pos="469900" algn="l"/>
              </a:tabLst>
            </a:pPr>
            <a:r>
              <a:rPr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Binds</a:t>
            </a:r>
            <a:r>
              <a:rPr sz="2400" b="1" spc="-5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400" b="1" spc="-5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Ergosterol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4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Amphotericin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</a:t>
            </a:r>
            <a:r>
              <a:rPr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affinity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ergosterol,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	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component</a:t>
            </a:r>
            <a:r>
              <a:rPr sz="24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fungal</a:t>
            </a:r>
            <a:r>
              <a:rPr sz="24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sz="24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membranes</a:t>
            </a:r>
            <a:r>
              <a:rPr sz="24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(analogous</a:t>
            </a:r>
            <a:r>
              <a:rPr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4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cholesterol</a:t>
            </a:r>
            <a:r>
              <a:rPr sz="24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400" spc="-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human</a:t>
            </a:r>
            <a:r>
              <a:rPr sz="2400" spc="-9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cells).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7995" marR="400050" indent="-455295">
              <a:lnSpc>
                <a:spcPct val="150000"/>
              </a:lnSpc>
              <a:spcBef>
                <a:spcPts val="5"/>
              </a:spcBef>
              <a:buAutoNum type="arabicPeriod"/>
              <a:tabLst>
                <a:tab pos="469900" algn="l"/>
              </a:tabLst>
            </a:pPr>
            <a:r>
              <a:rPr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Pore</a:t>
            </a:r>
            <a:r>
              <a:rPr sz="2400" b="1" spc="-1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Formation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400" spc="-1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binding</a:t>
            </a:r>
            <a:r>
              <a:rPr sz="24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ergosterol,</a:t>
            </a:r>
            <a:r>
              <a:rPr sz="2400" spc="-1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Amphotericin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aggregates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	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forms</a:t>
            </a:r>
            <a:r>
              <a:rPr sz="2400" spc="-7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pores</a:t>
            </a:r>
            <a:r>
              <a:rPr sz="24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(channels)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fungal</a:t>
            </a:r>
            <a:r>
              <a:rPr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membrane.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7995" marR="311150" indent="-455295">
              <a:lnSpc>
                <a:spcPct val="150000"/>
              </a:lnSpc>
              <a:buAutoNum type="arabicPeriod"/>
              <a:tabLst>
                <a:tab pos="469900" algn="l"/>
              </a:tabLst>
            </a:pPr>
            <a:r>
              <a:rPr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Loss</a:t>
            </a:r>
            <a:r>
              <a:rPr sz="2400" b="1" spc="-7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b="1" spc="-6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Membrane</a:t>
            </a:r>
            <a:r>
              <a:rPr sz="2400" b="1" spc="-6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Integrity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400" spc="-1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pores</a:t>
            </a:r>
            <a:r>
              <a:rPr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leakage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intracellular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ions 	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(especially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K⁺,</a:t>
            </a:r>
            <a:r>
              <a:rPr sz="24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Mg²⁺)</a:t>
            </a:r>
            <a:r>
              <a:rPr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sz="2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molecules.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7995" indent="-455295">
              <a:lnSpc>
                <a:spcPct val="150000"/>
              </a:lnSpc>
              <a:spcBef>
                <a:spcPts val="2210"/>
              </a:spcBef>
              <a:buAutoNum type="arabicPeriod"/>
              <a:tabLst>
                <a:tab pos="467995" algn="l"/>
              </a:tabLst>
            </a:pPr>
            <a:r>
              <a:rPr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sz="2400" b="1" spc="-6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Death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2400" spc="-10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disruption</a:t>
            </a:r>
            <a:r>
              <a:rPr sz="2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leads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24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fungal</a:t>
            </a:r>
            <a:r>
              <a:rPr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death.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5C24CD-B144-554B-45E4-5BEF0798E5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457200"/>
            <a:ext cx="8724900" cy="581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652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/>
              <a:t>Main</a:t>
            </a:r>
            <a:r>
              <a:rPr sz="2400" spc="-65" dirty="0"/>
              <a:t> </a:t>
            </a:r>
            <a:r>
              <a:rPr sz="2400" dirty="0"/>
              <a:t>Uses</a:t>
            </a:r>
            <a:r>
              <a:rPr sz="2400" spc="-20" dirty="0"/>
              <a:t> </a:t>
            </a:r>
            <a:r>
              <a:rPr sz="2400" dirty="0"/>
              <a:t>of</a:t>
            </a:r>
            <a:r>
              <a:rPr sz="2400" spc="-135" dirty="0"/>
              <a:t> </a:t>
            </a:r>
            <a:r>
              <a:rPr sz="2400" dirty="0"/>
              <a:t>Amphotericin</a:t>
            </a:r>
            <a:r>
              <a:rPr sz="2400" spc="-40" dirty="0"/>
              <a:t> </a:t>
            </a:r>
            <a:r>
              <a:rPr sz="2400" spc="-25" dirty="0"/>
              <a:t>B1</a:t>
            </a:r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330" algn="l"/>
              </a:tabLst>
            </a:pPr>
            <a:r>
              <a:rPr dirty="0"/>
              <a:t>Systemic</a:t>
            </a:r>
            <a:r>
              <a:rPr spc="-55" dirty="0"/>
              <a:t> </a:t>
            </a:r>
            <a:r>
              <a:rPr dirty="0"/>
              <a:t>Mycoses</a:t>
            </a:r>
            <a:r>
              <a:rPr spc="-65" dirty="0"/>
              <a:t> </a:t>
            </a:r>
            <a:r>
              <a:rPr dirty="0"/>
              <a:t>(Deep</a:t>
            </a:r>
            <a:r>
              <a:rPr spc="-35" dirty="0"/>
              <a:t> </a:t>
            </a:r>
            <a:r>
              <a:rPr dirty="0"/>
              <a:t>Fungal</a:t>
            </a:r>
            <a:r>
              <a:rPr spc="-50" dirty="0"/>
              <a:t> </a:t>
            </a:r>
            <a:r>
              <a:rPr dirty="0"/>
              <a:t>Infections):</a:t>
            </a:r>
            <a:r>
              <a:rPr spc="-55" dirty="0"/>
              <a:t> </a:t>
            </a:r>
            <a:r>
              <a:rPr dirty="0"/>
              <a:t>Cryptococcal</a:t>
            </a:r>
            <a:r>
              <a:rPr spc="-50" dirty="0"/>
              <a:t> </a:t>
            </a:r>
            <a:r>
              <a:rPr spc="-10" dirty="0"/>
              <a:t>meningitis,</a:t>
            </a:r>
          </a:p>
          <a:p>
            <a:pPr>
              <a:lnSpc>
                <a:spcPct val="100000"/>
              </a:lnSpc>
              <a:spcBef>
                <a:spcPts val="125"/>
              </a:spcBef>
              <a:buFont typeface="Arial MT"/>
              <a:buAutoNum type="arabicPeriod"/>
            </a:pPr>
            <a:endParaRPr spc="-10" dirty="0"/>
          </a:p>
          <a:p>
            <a:pPr marL="355600">
              <a:lnSpc>
                <a:spcPct val="100000"/>
              </a:lnSpc>
            </a:pPr>
            <a:r>
              <a:rPr spc="-10" dirty="0"/>
              <a:t>Histoplasmosis,</a:t>
            </a:r>
            <a:r>
              <a:rPr spc="-45" dirty="0"/>
              <a:t> </a:t>
            </a:r>
            <a:r>
              <a:rPr spc="-10" dirty="0"/>
              <a:t>Blastomycosis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pc="-10" dirty="0"/>
          </a:p>
          <a:p>
            <a:pPr marL="354330" indent="-341630">
              <a:lnSpc>
                <a:spcPct val="100000"/>
              </a:lnSpc>
              <a:buAutoNum type="arabicPeriod" startAt="2"/>
              <a:tabLst>
                <a:tab pos="354330" algn="l"/>
              </a:tabLst>
            </a:pPr>
            <a:r>
              <a:rPr dirty="0"/>
              <a:t>Invasive</a:t>
            </a:r>
            <a:r>
              <a:rPr spc="-95" dirty="0"/>
              <a:t> </a:t>
            </a:r>
            <a:r>
              <a:rPr dirty="0"/>
              <a:t>Candidiasis:</a:t>
            </a:r>
            <a:r>
              <a:rPr spc="-55" dirty="0"/>
              <a:t> </a:t>
            </a:r>
            <a:r>
              <a:rPr dirty="0"/>
              <a:t>For</a:t>
            </a:r>
            <a:r>
              <a:rPr spc="-90" dirty="0"/>
              <a:t> </a:t>
            </a:r>
            <a:r>
              <a:rPr dirty="0"/>
              <a:t>disseminated</a:t>
            </a:r>
            <a:r>
              <a:rPr spc="-75" dirty="0"/>
              <a:t> </a:t>
            </a:r>
            <a:r>
              <a:rPr dirty="0"/>
              <a:t>Candida</a:t>
            </a:r>
            <a:r>
              <a:rPr spc="-65" dirty="0"/>
              <a:t> </a:t>
            </a:r>
            <a:r>
              <a:rPr dirty="0"/>
              <a:t>infections</a:t>
            </a:r>
            <a:r>
              <a:rPr spc="-85" dirty="0"/>
              <a:t> </a:t>
            </a:r>
            <a:r>
              <a:rPr dirty="0"/>
              <a:t>in</a:t>
            </a:r>
            <a:r>
              <a:rPr spc="-85" dirty="0"/>
              <a:t> </a:t>
            </a:r>
            <a:r>
              <a:rPr dirty="0"/>
              <a:t>critically</a:t>
            </a:r>
            <a:r>
              <a:rPr spc="-85" dirty="0"/>
              <a:t> </a:t>
            </a:r>
            <a:r>
              <a:rPr dirty="0"/>
              <a:t>ill</a:t>
            </a:r>
            <a:r>
              <a:rPr spc="-80" dirty="0"/>
              <a:t> </a:t>
            </a:r>
            <a:r>
              <a:rPr spc="-25" dirty="0"/>
              <a:t>or</a:t>
            </a:r>
          </a:p>
          <a:p>
            <a:pPr>
              <a:lnSpc>
                <a:spcPct val="100000"/>
              </a:lnSpc>
              <a:spcBef>
                <a:spcPts val="120"/>
              </a:spcBef>
              <a:buFont typeface="Arial MT"/>
              <a:buAutoNum type="arabicPeriod" startAt="2"/>
            </a:pPr>
            <a:endParaRPr spc="-25" dirty="0"/>
          </a:p>
          <a:p>
            <a:pPr marL="355600">
              <a:lnSpc>
                <a:spcPct val="100000"/>
              </a:lnSpc>
            </a:pPr>
            <a:r>
              <a:rPr dirty="0"/>
              <a:t>neutropenic</a:t>
            </a:r>
            <a:r>
              <a:rPr spc="-125" dirty="0"/>
              <a:t> </a:t>
            </a:r>
            <a:r>
              <a:rPr spc="-10" dirty="0"/>
              <a:t>patients.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pc="-10" dirty="0"/>
          </a:p>
          <a:p>
            <a:pPr marL="354330" indent="-341630">
              <a:lnSpc>
                <a:spcPct val="100000"/>
              </a:lnSpc>
              <a:buAutoNum type="arabicPeriod" startAt="3"/>
              <a:tabLst>
                <a:tab pos="354330" algn="l"/>
              </a:tabLst>
            </a:pPr>
            <a:r>
              <a:rPr dirty="0"/>
              <a:t>Aspergillosis:</a:t>
            </a:r>
            <a:r>
              <a:rPr spc="-45" dirty="0"/>
              <a:t> </a:t>
            </a:r>
            <a:r>
              <a:rPr dirty="0"/>
              <a:t>When</a:t>
            </a:r>
            <a:r>
              <a:rPr spc="-65" dirty="0"/>
              <a:t> </a:t>
            </a:r>
            <a:r>
              <a:rPr dirty="0"/>
              <a:t>patients</a:t>
            </a:r>
            <a:r>
              <a:rPr spc="-80" dirty="0"/>
              <a:t> </a:t>
            </a:r>
            <a:r>
              <a:rPr dirty="0"/>
              <a:t>are</a:t>
            </a:r>
            <a:r>
              <a:rPr spc="-75" dirty="0"/>
              <a:t> </a:t>
            </a:r>
            <a:r>
              <a:rPr dirty="0"/>
              <a:t>intolerant</a:t>
            </a:r>
            <a:r>
              <a:rPr spc="-65" dirty="0"/>
              <a:t> </a:t>
            </a:r>
            <a:r>
              <a:rPr dirty="0"/>
              <a:t>to</a:t>
            </a:r>
            <a:r>
              <a:rPr spc="-85" dirty="0"/>
              <a:t> </a:t>
            </a:r>
            <a:r>
              <a:rPr dirty="0"/>
              <a:t>or</a:t>
            </a:r>
            <a:r>
              <a:rPr spc="-85" dirty="0"/>
              <a:t> </a:t>
            </a:r>
            <a:r>
              <a:rPr dirty="0"/>
              <a:t>not</a:t>
            </a:r>
            <a:r>
              <a:rPr spc="-75" dirty="0"/>
              <a:t> </a:t>
            </a:r>
            <a:r>
              <a:rPr dirty="0"/>
              <a:t>responding</a:t>
            </a:r>
            <a:r>
              <a:rPr spc="-55" dirty="0"/>
              <a:t> </a:t>
            </a:r>
            <a:r>
              <a:rPr spc="-25" dirty="0"/>
              <a:t>to</a:t>
            </a:r>
          </a:p>
          <a:p>
            <a:pPr>
              <a:lnSpc>
                <a:spcPct val="100000"/>
              </a:lnSpc>
              <a:spcBef>
                <a:spcPts val="125"/>
              </a:spcBef>
              <a:buFont typeface="Arial MT"/>
              <a:buAutoNum type="arabicPeriod" startAt="3"/>
            </a:pPr>
            <a:endParaRPr spc="-25" dirty="0"/>
          </a:p>
          <a:p>
            <a:pPr marL="355600">
              <a:lnSpc>
                <a:spcPct val="100000"/>
              </a:lnSpc>
            </a:pPr>
            <a:r>
              <a:rPr spc="-10" dirty="0"/>
              <a:t>voriconazole.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pc="-10" dirty="0"/>
          </a:p>
          <a:p>
            <a:pPr marL="353695" indent="-340995">
              <a:lnSpc>
                <a:spcPct val="100000"/>
              </a:lnSpc>
              <a:buAutoNum type="arabicPeriod" startAt="4"/>
              <a:tabLst>
                <a:tab pos="353695" algn="l"/>
              </a:tabLst>
            </a:pPr>
            <a:r>
              <a:rPr dirty="0"/>
              <a:t>Mucormycosis</a:t>
            </a:r>
            <a:r>
              <a:rPr spc="-40" dirty="0"/>
              <a:t> </a:t>
            </a:r>
            <a:r>
              <a:rPr spc="-20" dirty="0"/>
              <a:t>(Zygomycosis)</a:t>
            </a:r>
            <a:r>
              <a:rPr spc="-145" dirty="0"/>
              <a:t> </a:t>
            </a:r>
            <a:r>
              <a:rPr spc="-10" dirty="0"/>
              <a:t>Amphotericin</a:t>
            </a:r>
            <a:r>
              <a:rPr spc="-20" dirty="0"/>
              <a:t> </a:t>
            </a:r>
            <a:r>
              <a:rPr dirty="0"/>
              <a:t>B</a:t>
            </a:r>
            <a:r>
              <a:rPr spc="-50" dirty="0"/>
              <a:t> </a:t>
            </a:r>
            <a:r>
              <a:rPr dirty="0"/>
              <a:t>is</a:t>
            </a:r>
            <a:r>
              <a:rPr spc="-40" dirty="0"/>
              <a:t> </a:t>
            </a:r>
            <a:r>
              <a:rPr dirty="0"/>
              <a:t>the</a:t>
            </a:r>
            <a:r>
              <a:rPr spc="-40" dirty="0"/>
              <a:t> </a:t>
            </a:r>
            <a:r>
              <a:rPr dirty="0"/>
              <a:t>first-line</a:t>
            </a:r>
            <a:r>
              <a:rPr spc="-35" dirty="0"/>
              <a:t> </a:t>
            </a:r>
            <a:r>
              <a:rPr spc="-10" dirty="0"/>
              <a:t>treatment.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400" y="547795"/>
            <a:ext cx="10897235" cy="23477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5"/>
              </a:spcBef>
            </a:pPr>
            <a:r>
              <a:rPr sz="32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Echinocandins</a:t>
            </a:r>
            <a:r>
              <a:rPr lang="en-US" sz="32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(work on </a:t>
            </a:r>
            <a:r>
              <a:rPr lang="en-US" sz="3200" b="1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cell wall)</a:t>
            </a:r>
            <a:endParaRPr sz="3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5080">
              <a:lnSpc>
                <a:spcPct val="150000"/>
              </a:lnSpc>
            </a:pP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Echinocandins</a:t>
            </a:r>
            <a:r>
              <a:rPr sz="24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sz="24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newer</a:t>
            </a:r>
            <a:r>
              <a:rPr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drugs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sz="24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</a:t>
            </a:r>
            <a:r>
              <a:rPr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fungicidal</a:t>
            </a:r>
            <a:r>
              <a:rPr lang="en-US" sz="24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(kill the fungal cell)</a:t>
            </a:r>
            <a:r>
              <a:rPr sz="24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against</a:t>
            </a:r>
            <a:r>
              <a:rPr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</a:t>
            </a:r>
            <a:r>
              <a:rPr sz="24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Candida</a:t>
            </a:r>
            <a:r>
              <a:rPr sz="24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species</a:t>
            </a:r>
            <a:r>
              <a:rPr sz="2400" spc="-7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24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fungistatic</a:t>
            </a:r>
            <a:r>
              <a:rPr lang="en-US" sz="2400" spc="-1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(stop the growth of fungal  cell)</a:t>
            </a:r>
            <a:r>
              <a:rPr sz="24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against</a:t>
            </a:r>
            <a:r>
              <a:rPr sz="2400" spc="-19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Aspergillus.</a:t>
            </a:r>
            <a:r>
              <a:rPr sz="24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4350" y="545084"/>
            <a:ext cx="11289665" cy="40698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Echinocandins</a:t>
            </a:r>
            <a:r>
              <a:rPr sz="2400" b="1" spc="-8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mechanism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of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action</a:t>
            </a:r>
            <a:endParaRPr sz="2400" dirty="0">
              <a:latin typeface="Arial"/>
              <a:cs typeface="Arial"/>
            </a:endParaRPr>
          </a:p>
          <a:p>
            <a:pPr marL="467359" marR="5080" indent="-455295">
              <a:lnSpc>
                <a:spcPct val="100000"/>
              </a:lnSpc>
              <a:spcBef>
                <a:spcPts val="670"/>
              </a:spcBef>
              <a:buAutoNum type="arabicPeriod"/>
              <a:tabLst>
                <a:tab pos="469900" algn="l"/>
              </a:tabLst>
            </a:pPr>
            <a:r>
              <a:rPr lang="en-US" sz="2400" b="1" dirty="0">
                <a:latin typeface="Arial"/>
                <a:cs typeface="Arial"/>
              </a:rPr>
              <a:t>Inhibits </a:t>
            </a:r>
            <a:r>
              <a:rPr lang="el-GR" sz="2400" b="1" dirty="0">
                <a:latin typeface="Arial"/>
                <a:cs typeface="Arial"/>
              </a:rPr>
              <a:t>β-1,3-</a:t>
            </a:r>
            <a:r>
              <a:rPr lang="en-US" sz="2400" b="1" dirty="0">
                <a:latin typeface="Arial"/>
                <a:cs typeface="Arial"/>
              </a:rPr>
              <a:t>glucan synthesis</a:t>
            </a:r>
            <a:r>
              <a:rPr sz="2400" dirty="0">
                <a:latin typeface="Arial MT"/>
                <a:cs typeface="Arial MT"/>
              </a:rPr>
              <a:t>: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Echinocandins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specifically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inhibit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enzyme 	</a:t>
            </a:r>
            <a:r>
              <a:rPr sz="2400" spc="-525" dirty="0">
                <a:latin typeface="Arial MT"/>
                <a:cs typeface="Arial MT"/>
              </a:rPr>
              <a:t>β-</a:t>
            </a:r>
            <a:r>
              <a:rPr sz="2400" spc="-20" dirty="0">
                <a:latin typeface="Arial MT"/>
                <a:cs typeface="Arial MT"/>
              </a:rPr>
              <a:t>1,3-</a:t>
            </a:r>
            <a:r>
              <a:rPr sz="2400" spc="-25" dirty="0">
                <a:latin typeface="Arial MT"/>
                <a:cs typeface="Arial MT"/>
              </a:rPr>
              <a:t>D-</a:t>
            </a:r>
            <a:r>
              <a:rPr sz="2400" dirty="0">
                <a:latin typeface="Arial MT"/>
                <a:cs typeface="Arial MT"/>
              </a:rPr>
              <a:t>glucan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synthase,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which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essential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highlight>
                  <a:srgbClr val="FFFF00"/>
                </a:highlight>
                <a:latin typeface="Arial MT"/>
                <a:cs typeface="Arial MT"/>
              </a:rPr>
              <a:t>fungal</a:t>
            </a:r>
            <a:r>
              <a:rPr sz="2400" spc="-65" dirty="0">
                <a:highlight>
                  <a:srgbClr val="FFFF00"/>
                </a:highlight>
                <a:latin typeface="Arial MT"/>
                <a:cs typeface="Arial MT"/>
              </a:rPr>
              <a:t> </a:t>
            </a:r>
            <a:r>
              <a:rPr sz="2400" dirty="0">
                <a:highlight>
                  <a:srgbClr val="FFFF00"/>
                </a:highlight>
                <a:latin typeface="Arial MT"/>
                <a:cs typeface="Arial MT"/>
              </a:rPr>
              <a:t>cell</a:t>
            </a:r>
            <a:r>
              <a:rPr sz="2400" spc="-65" dirty="0">
                <a:highlight>
                  <a:srgbClr val="FFFF00"/>
                </a:highlight>
                <a:latin typeface="Arial MT"/>
                <a:cs typeface="Arial MT"/>
              </a:rPr>
              <a:t> </a:t>
            </a:r>
            <a:r>
              <a:rPr sz="2400" dirty="0">
                <a:highlight>
                  <a:srgbClr val="FFFF00"/>
                </a:highlight>
                <a:latin typeface="Arial MT"/>
                <a:cs typeface="Arial MT"/>
              </a:rPr>
              <a:t>wall</a:t>
            </a:r>
            <a:r>
              <a:rPr sz="2400" spc="-55" dirty="0">
                <a:highlight>
                  <a:srgbClr val="FFFF00"/>
                </a:highlight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synthesis.</a:t>
            </a:r>
            <a:endParaRPr sz="2400" dirty="0">
              <a:latin typeface="Arial MT"/>
              <a:cs typeface="Arial MT"/>
            </a:endParaRPr>
          </a:p>
          <a:p>
            <a:pPr marL="467359" marR="203200" indent="-455295">
              <a:lnSpc>
                <a:spcPts val="5760"/>
              </a:lnSpc>
              <a:buAutoNum type="arabicPeriod"/>
              <a:tabLst>
                <a:tab pos="469900" algn="l"/>
              </a:tabLst>
            </a:pPr>
            <a:r>
              <a:rPr sz="2400" b="1" dirty="0">
                <a:latin typeface="Arial"/>
                <a:cs typeface="Arial"/>
              </a:rPr>
              <a:t>Disrupt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Cell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Wall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Integrity</a:t>
            </a:r>
            <a:r>
              <a:rPr sz="2400" dirty="0">
                <a:latin typeface="Arial MT"/>
                <a:cs typeface="Arial MT"/>
              </a:rPr>
              <a:t>: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Inhibition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leads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defective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cell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wall,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making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	</a:t>
            </a:r>
            <a:r>
              <a:rPr sz="2400" dirty="0">
                <a:latin typeface="Arial MT"/>
                <a:cs typeface="Arial MT"/>
              </a:rPr>
              <a:t>fungal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cell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fragile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susceptible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osmotic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lysis.</a:t>
            </a:r>
            <a:endParaRPr sz="2400" dirty="0">
              <a:latin typeface="Arial MT"/>
              <a:cs typeface="Arial MT"/>
            </a:endParaRPr>
          </a:p>
          <a:p>
            <a:pPr marL="467359" marR="110489" indent="-455295">
              <a:lnSpc>
                <a:spcPts val="5760"/>
              </a:lnSpc>
              <a:buAutoNum type="arabicPeriod"/>
              <a:tabLst>
                <a:tab pos="469900" algn="l"/>
              </a:tabLst>
            </a:pPr>
            <a:r>
              <a:rPr sz="2400" b="1" dirty="0">
                <a:latin typeface="Arial"/>
                <a:cs typeface="Arial"/>
              </a:rPr>
              <a:t>Fungal</a:t>
            </a:r>
            <a:r>
              <a:rPr sz="2400" b="1" spc="-7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Cell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Death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(Candida):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results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cell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death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Candida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inhibition 	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hyphal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growth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1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Aspergillus.</a:t>
            </a:r>
            <a:endParaRPr sz="24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5565E5-5885-0FCE-162B-E55E8D4E9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219200"/>
            <a:ext cx="103632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431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410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/>
              <a:t>Echinocandins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35177" y="1811311"/>
          <a:ext cx="6327775" cy="2851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43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3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marL="31750">
                        <a:lnSpc>
                          <a:spcPts val="2010"/>
                        </a:lnSpc>
                      </a:pPr>
                      <a:r>
                        <a:rPr sz="1800" spc="-10" dirty="0">
                          <a:latin typeface="Franklin Gothic Medium"/>
                          <a:cs typeface="Franklin Gothic Medium"/>
                        </a:rPr>
                        <a:t>Feature</a:t>
                      </a:r>
                      <a:endParaRPr sz="1800">
                        <a:latin typeface="Franklin Gothic Medium"/>
                        <a:cs typeface="Franklin Gothic Medium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97815">
                        <a:lnSpc>
                          <a:spcPts val="2010"/>
                        </a:lnSpc>
                      </a:pPr>
                      <a:r>
                        <a:rPr sz="1800" spc="-10" dirty="0">
                          <a:latin typeface="Franklin Gothic Medium"/>
                          <a:cs typeface="Franklin Gothic Medium"/>
                        </a:rPr>
                        <a:t>Description</a:t>
                      </a:r>
                      <a:endParaRPr sz="1800">
                        <a:latin typeface="Franklin Gothic Medium"/>
                        <a:cs typeface="Franklin Gothic Medium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46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800" spc="-10" dirty="0">
                          <a:latin typeface="Franklin Gothic Medium"/>
                          <a:cs typeface="Franklin Gothic Medium"/>
                        </a:rPr>
                        <a:t>Target</a:t>
                      </a:r>
                      <a:endParaRPr sz="1800">
                        <a:latin typeface="Franklin Gothic Medium"/>
                        <a:cs typeface="Franklin Gothic Medium"/>
                      </a:endParaRPr>
                    </a:p>
                  </a:txBody>
                  <a:tcPr marL="0" marR="0" marT="124460" marB="0"/>
                </a:tc>
                <a:tc>
                  <a:txBody>
                    <a:bodyPr/>
                    <a:lstStyle/>
                    <a:p>
                      <a:pPr marL="297815">
                        <a:lnSpc>
                          <a:spcPct val="100000"/>
                        </a:lnSpc>
                        <a:spcBef>
                          <a:spcPts val="980"/>
                        </a:spcBef>
                      </a:pPr>
                      <a:r>
                        <a:rPr sz="1800" spc="-20" dirty="0">
                          <a:latin typeface="Franklin Gothic Medium"/>
                          <a:cs typeface="Franklin Gothic Medium"/>
                        </a:rPr>
                        <a:t>β-</a:t>
                      </a:r>
                      <a:r>
                        <a:rPr sz="1800" dirty="0">
                          <a:latin typeface="Franklin Gothic Medium"/>
                          <a:cs typeface="Franklin Gothic Medium"/>
                        </a:rPr>
                        <a:t>1,3-D-</a:t>
                      </a:r>
                      <a:r>
                        <a:rPr sz="1800" spc="-20" dirty="0">
                          <a:latin typeface="Franklin Gothic Medium"/>
                          <a:cs typeface="Franklin Gothic Medium"/>
                        </a:rPr>
                        <a:t>glucan </a:t>
                      </a:r>
                      <a:r>
                        <a:rPr sz="1800" spc="-10" dirty="0">
                          <a:latin typeface="Franklin Gothic Medium"/>
                          <a:cs typeface="Franklin Gothic Medium"/>
                        </a:rPr>
                        <a:t>synthase</a:t>
                      </a:r>
                      <a:endParaRPr sz="1800">
                        <a:latin typeface="Franklin Gothic Medium"/>
                        <a:cs typeface="Franklin Gothic Medium"/>
                      </a:endParaRPr>
                    </a:p>
                  </a:txBody>
                  <a:tcPr marL="0" marR="0" marT="12446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33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sz="1800" spc="-10" dirty="0">
                          <a:latin typeface="Franklin Gothic Medium"/>
                          <a:cs typeface="Franklin Gothic Medium"/>
                        </a:rPr>
                        <a:t>Effect</a:t>
                      </a:r>
                      <a:endParaRPr sz="1800">
                        <a:latin typeface="Franklin Gothic Medium"/>
                        <a:cs typeface="Franklin Gothic Medium"/>
                      </a:endParaRPr>
                    </a:p>
                  </a:txBody>
                  <a:tcPr marL="0" marR="0" marT="123825" marB="0"/>
                </a:tc>
                <a:tc>
                  <a:txBody>
                    <a:bodyPr/>
                    <a:lstStyle/>
                    <a:p>
                      <a:pPr marL="297815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sz="1800" spc="-10" dirty="0">
                          <a:latin typeface="Franklin Gothic Medium"/>
                          <a:cs typeface="Franklin Gothic Medium"/>
                        </a:rPr>
                        <a:t>Inhibits</a:t>
                      </a:r>
                      <a:r>
                        <a:rPr sz="1800" spc="-70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spc="-10" dirty="0">
                          <a:latin typeface="Franklin Gothic Medium"/>
                          <a:cs typeface="Franklin Gothic Medium"/>
                        </a:rPr>
                        <a:t>glucan</a:t>
                      </a:r>
                      <a:r>
                        <a:rPr sz="1800" spc="-70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dirty="0">
                          <a:latin typeface="Franklin Gothic Medium"/>
                          <a:cs typeface="Franklin Gothic Medium"/>
                        </a:rPr>
                        <a:t>synthesis</a:t>
                      </a:r>
                      <a:r>
                        <a:rPr sz="1800" spc="-50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dirty="0">
                          <a:latin typeface="Franklin Gothic Medium"/>
                          <a:cs typeface="Franklin Gothic Medium"/>
                        </a:rPr>
                        <a:t>→</a:t>
                      </a:r>
                      <a:r>
                        <a:rPr sz="1800" spc="-80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spc="-25" dirty="0">
                          <a:latin typeface="Franklin Gothic Medium"/>
                          <a:cs typeface="Franklin Gothic Medium"/>
                        </a:rPr>
                        <a:t>weakens</a:t>
                      </a:r>
                      <a:r>
                        <a:rPr sz="1800" spc="-60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dirty="0">
                          <a:latin typeface="Franklin Gothic Medium"/>
                          <a:cs typeface="Franklin Gothic Medium"/>
                        </a:rPr>
                        <a:t>cell</a:t>
                      </a:r>
                      <a:r>
                        <a:rPr sz="1800" spc="-75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spc="-20" dirty="0">
                          <a:latin typeface="Franklin Gothic Medium"/>
                          <a:cs typeface="Franklin Gothic Medium"/>
                        </a:rPr>
                        <a:t>wall</a:t>
                      </a:r>
                      <a:endParaRPr sz="1800">
                        <a:latin typeface="Franklin Gothic Medium"/>
                        <a:cs typeface="Franklin Gothic Medium"/>
                      </a:endParaRPr>
                    </a:p>
                  </a:txBody>
                  <a:tcPr marL="0" marR="0" marT="12382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057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1800" spc="-20" dirty="0">
                          <a:latin typeface="Franklin Gothic Medium"/>
                          <a:cs typeface="Franklin Gothic Medium"/>
                        </a:rPr>
                        <a:t>Fungal</a:t>
                      </a:r>
                      <a:r>
                        <a:rPr sz="1800" spc="-80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spc="-10" dirty="0">
                          <a:latin typeface="Franklin Gothic Medium"/>
                          <a:cs typeface="Franklin Gothic Medium"/>
                        </a:rPr>
                        <a:t>Action</a:t>
                      </a:r>
                      <a:endParaRPr sz="1800">
                        <a:latin typeface="Franklin Gothic Medium"/>
                        <a:cs typeface="Franklin Gothic Medium"/>
                      </a:endParaRPr>
                    </a:p>
                  </a:txBody>
                  <a:tcPr marL="0" marR="0" marT="226695" marB="0"/>
                </a:tc>
                <a:tc>
                  <a:txBody>
                    <a:bodyPr/>
                    <a:lstStyle/>
                    <a:p>
                      <a:pPr marL="297815">
                        <a:lnSpc>
                          <a:spcPct val="100000"/>
                        </a:lnSpc>
                        <a:spcBef>
                          <a:spcPts val="1785"/>
                        </a:spcBef>
                      </a:pPr>
                      <a:r>
                        <a:rPr sz="1800" spc="-20" dirty="0">
                          <a:latin typeface="Franklin Gothic Medium"/>
                          <a:cs typeface="Franklin Gothic Medium"/>
                        </a:rPr>
                        <a:t>Fungicidal</a:t>
                      </a:r>
                      <a:r>
                        <a:rPr sz="1800" spc="-50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dirty="0">
                          <a:latin typeface="Franklin Gothic Medium"/>
                          <a:cs typeface="Franklin Gothic Medium"/>
                        </a:rPr>
                        <a:t>(Candida),</a:t>
                      </a:r>
                      <a:r>
                        <a:rPr sz="1800" spc="-50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spc="-25" dirty="0">
                          <a:latin typeface="Franklin Gothic Medium"/>
                          <a:cs typeface="Franklin Gothic Medium"/>
                        </a:rPr>
                        <a:t>Fungistatic</a:t>
                      </a:r>
                      <a:r>
                        <a:rPr sz="1800" spc="-50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spc="-10" dirty="0">
                          <a:latin typeface="Franklin Gothic Medium"/>
                          <a:cs typeface="Franklin Gothic Medium"/>
                        </a:rPr>
                        <a:t>(Aspergillus)</a:t>
                      </a:r>
                      <a:endParaRPr sz="1800">
                        <a:latin typeface="Franklin Gothic Medium"/>
                        <a:cs typeface="Franklin Gothic Medium"/>
                      </a:endParaRPr>
                    </a:p>
                  </a:txBody>
                  <a:tcPr marL="0" marR="0" marT="22669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31750">
                        <a:lnSpc>
                          <a:spcPts val="2090"/>
                        </a:lnSpc>
                        <a:spcBef>
                          <a:spcPts val="1785"/>
                        </a:spcBef>
                      </a:pPr>
                      <a:r>
                        <a:rPr sz="1800" spc="-10" dirty="0">
                          <a:latin typeface="Franklin Gothic Medium"/>
                          <a:cs typeface="Franklin Gothic Medium"/>
                        </a:rPr>
                        <a:t>Selectivity</a:t>
                      </a:r>
                      <a:endParaRPr sz="1800">
                        <a:latin typeface="Franklin Gothic Medium"/>
                        <a:cs typeface="Franklin Gothic Medium"/>
                      </a:endParaRPr>
                    </a:p>
                  </a:txBody>
                  <a:tcPr marL="0" marR="0" marT="226695" marB="0"/>
                </a:tc>
                <a:tc>
                  <a:txBody>
                    <a:bodyPr/>
                    <a:lstStyle/>
                    <a:p>
                      <a:pPr marL="297815">
                        <a:lnSpc>
                          <a:spcPts val="2090"/>
                        </a:lnSpc>
                        <a:spcBef>
                          <a:spcPts val="1785"/>
                        </a:spcBef>
                      </a:pPr>
                      <a:r>
                        <a:rPr sz="1800" spc="-20" dirty="0">
                          <a:latin typeface="Franklin Gothic Medium"/>
                          <a:cs typeface="Franklin Gothic Medium"/>
                        </a:rPr>
                        <a:t>Selective</a:t>
                      </a:r>
                      <a:r>
                        <a:rPr sz="1800" spc="-65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dirty="0">
                          <a:latin typeface="Franklin Gothic Medium"/>
                          <a:cs typeface="Franklin Gothic Medium"/>
                        </a:rPr>
                        <a:t>for</a:t>
                      </a:r>
                      <a:r>
                        <a:rPr sz="1800" spc="-70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spc="-10" dirty="0">
                          <a:latin typeface="Franklin Gothic Medium"/>
                          <a:cs typeface="Franklin Gothic Medium"/>
                        </a:rPr>
                        <a:t>fungi</a:t>
                      </a:r>
                      <a:r>
                        <a:rPr sz="1800" spc="-60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dirty="0">
                          <a:latin typeface="Franklin Gothic Medium"/>
                          <a:cs typeface="Franklin Gothic Medium"/>
                        </a:rPr>
                        <a:t>(no</a:t>
                      </a:r>
                      <a:r>
                        <a:rPr sz="1800" spc="-60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dirty="0">
                          <a:latin typeface="Franklin Gothic Medium"/>
                          <a:cs typeface="Franklin Gothic Medium"/>
                        </a:rPr>
                        <a:t>cell</a:t>
                      </a:r>
                      <a:r>
                        <a:rPr sz="1800" spc="-70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spc="-20" dirty="0">
                          <a:latin typeface="Franklin Gothic Medium"/>
                          <a:cs typeface="Franklin Gothic Medium"/>
                        </a:rPr>
                        <a:t>wall</a:t>
                      </a:r>
                      <a:r>
                        <a:rPr sz="1800" spc="-55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dirty="0">
                          <a:latin typeface="Franklin Gothic Medium"/>
                          <a:cs typeface="Franklin Gothic Medium"/>
                        </a:rPr>
                        <a:t>in</a:t>
                      </a:r>
                      <a:r>
                        <a:rPr sz="1800" spc="-65" dirty="0">
                          <a:latin typeface="Franklin Gothic Medium"/>
                          <a:cs typeface="Franklin Gothic Medium"/>
                        </a:rPr>
                        <a:t> </a:t>
                      </a:r>
                      <a:r>
                        <a:rPr sz="1800" spc="-10" dirty="0">
                          <a:latin typeface="Franklin Gothic Medium"/>
                          <a:cs typeface="Franklin Gothic Medium"/>
                        </a:rPr>
                        <a:t>humans)</a:t>
                      </a:r>
                      <a:endParaRPr sz="1800" dirty="0">
                        <a:latin typeface="Franklin Gothic Medium"/>
                        <a:cs typeface="Franklin Gothic Medium"/>
                      </a:endParaRPr>
                    </a:p>
                  </a:txBody>
                  <a:tcPr marL="0" marR="0" marT="22669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8027" y="789177"/>
            <a:ext cx="10380345" cy="3618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5"/>
              </a:spcBef>
            </a:pPr>
            <a:r>
              <a:rPr sz="32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Flucytosine</a:t>
            </a:r>
            <a:r>
              <a:rPr lang="en-US" sz="32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(work on </a:t>
            </a:r>
            <a:r>
              <a:rPr lang="en-US" sz="3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nucleic</a:t>
            </a:r>
            <a:r>
              <a:rPr lang="en-US" sz="3200" spc="-4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acid</a:t>
            </a:r>
            <a:r>
              <a:rPr lang="en-US" sz="3200" spc="-35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synthesis)</a:t>
            </a:r>
            <a:r>
              <a:rPr lang="en-US" sz="32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Flucytosine</a:t>
            </a:r>
            <a:r>
              <a:rPr sz="3200" spc="-8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3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sz="32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antifungal</a:t>
            </a:r>
            <a:r>
              <a:rPr sz="32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antimetabolite</a:t>
            </a:r>
            <a:r>
              <a:rPr sz="32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sz="32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inhibits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nucleic</a:t>
            </a:r>
            <a:r>
              <a:rPr sz="3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acid</a:t>
            </a:r>
            <a:r>
              <a:rPr sz="3200" spc="-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synthesis.</a:t>
            </a:r>
            <a:r>
              <a:rPr sz="32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200" spc="-6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9900" marR="508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sz="3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3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fungistatic</a:t>
            </a:r>
            <a:r>
              <a:rPr sz="32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sz="3200" spc="-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3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often</a:t>
            </a:r>
            <a:r>
              <a:rPr sz="3200" spc="-4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</a:t>
            </a:r>
            <a:r>
              <a:rPr sz="3200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combination</a:t>
            </a:r>
            <a:r>
              <a:rPr sz="32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sz="3200" spc="-2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Amphotericin</a:t>
            </a:r>
            <a:r>
              <a:rPr sz="32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sz="3200"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sz="3200" spc="-5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treat</a:t>
            </a:r>
            <a:r>
              <a:rPr sz="3200" spc="-6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serious</a:t>
            </a:r>
            <a:r>
              <a:rPr sz="3200"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fungal infections.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8027" y="749554"/>
            <a:ext cx="7087234" cy="3013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latin typeface="Arial"/>
                <a:cs typeface="Arial"/>
              </a:rPr>
              <a:t>Clinical</a:t>
            </a:r>
            <a:r>
              <a:rPr sz="2800" b="1" spc="-75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Use</a:t>
            </a:r>
            <a:r>
              <a:rPr sz="2800" b="1" spc="-5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of</a:t>
            </a:r>
            <a:r>
              <a:rPr sz="2800" b="1" spc="-70" dirty="0">
                <a:latin typeface="Arial"/>
                <a:cs typeface="Arial"/>
              </a:rPr>
              <a:t> </a:t>
            </a:r>
            <a:r>
              <a:rPr sz="2800" b="1" spc="-10" dirty="0">
                <a:latin typeface="Arial"/>
                <a:cs typeface="Arial"/>
              </a:rPr>
              <a:t>Flucytosine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800" dirty="0">
                <a:latin typeface="Arial MT"/>
                <a:cs typeface="Arial MT"/>
              </a:rPr>
              <a:t>Used</a:t>
            </a:r>
            <a:r>
              <a:rPr sz="2800" spc="-10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in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combination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with</a:t>
            </a:r>
            <a:r>
              <a:rPr sz="2800" spc="-18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Amphotericin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B</a:t>
            </a:r>
            <a:r>
              <a:rPr sz="2800" spc="-80" dirty="0">
                <a:latin typeface="Arial MT"/>
                <a:cs typeface="Arial MT"/>
              </a:rPr>
              <a:t> </a:t>
            </a:r>
            <a:r>
              <a:rPr sz="2800" spc="-20" dirty="0">
                <a:latin typeface="Arial MT"/>
                <a:cs typeface="Arial MT"/>
              </a:rPr>
              <a:t>for: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800">
              <a:latin typeface="Arial MT"/>
              <a:cs typeface="Arial MT"/>
            </a:endParaRPr>
          </a:p>
          <a:p>
            <a:pPr marL="468630" indent="-455930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468630" algn="l"/>
              </a:tabLst>
            </a:pPr>
            <a:r>
              <a:rPr sz="2800" dirty="0">
                <a:latin typeface="Arial MT"/>
                <a:cs typeface="Arial MT"/>
              </a:rPr>
              <a:t>Cryptococcal</a:t>
            </a:r>
            <a:r>
              <a:rPr sz="2800" spc="-160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meningitis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Font typeface="Arial MT"/>
              <a:buAutoNum type="arabicPeriod"/>
            </a:pPr>
            <a:endParaRPr sz="2800">
              <a:latin typeface="Arial MT"/>
              <a:cs typeface="Arial MT"/>
            </a:endParaRPr>
          </a:p>
          <a:p>
            <a:pPr marL="468630" indent="-455930">
              <a:lnSpc>
                <a:spcPct val="100000"/>
              </a:lnSpc>
              <a:buAutoNum type="arabicPeriod"/>
              <a:tabLst>
                <a:tab pos="468630" algn="l"/>
              </a:tabLst>
            </a:pPr>
            <a:r>
              <a:rPr sz="2800" dirty="0">
                <a:latin typeface="Arial MT"/>
                <a:cs typeface="Arial MT"/>
              </a:rPr>
              <a:t>Candida</a:t>
            </a:r>
            <a:r>
              <a:rPr sz="2800" spc="-95" dirty="0">
                <a:latin typeface="Arial MT"/>
                <a:cs typeface="Arial MT"/>
              </a:rPr>
              <a:t> </a:t>
            </a:r>
            <a:r>
              <a:rPr sz="2800" spc="-10" dirty="0">
                <a:latin typeface="Arial MT"/>
                <a:cs typeface="Arial MT"/>
              </a:rPr>
              <a:t>infections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0DC9484-16A2-3E51-9096-D8A772EE982E}"/>
              </a:ext>
            </a:extLst>
          </p:cNvPr>
          <p:cNvSpPr txBox="1"/>
          <p:nvPr/>
        </p:nvSpPr>
        <p:spPr>
          <a:xfrm>
            <a:off x="304800" y="277482"/>
            <a:ext cx="609442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Google Sans Text"/>
              </a:rPr>
              <a:t>Antimicrobial agents can be derived from which of the following origins? </a:t>
            </a:r>
            <a:endParaRPr lang="en-US" sz="1400" b="1" dirty="0">
              <a:latin typeface="Google Sans Text"/>
            </a:endParaRPr>
          </a:p>
          <a:p>
            <a:pPr marR="0"/>
            <a:r>
              <a:rPr lang="en-US" sz="1400" dirty="0">
                <a:effectLst/>
                <a:latin typeface="Google Sans Text"/>
              </a:rPr>
              <a:t>A) Natural only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B) Synthetic only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C) Natural, semi-synthetic, or synthetic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D) Fungal only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82858B-951F-661E-2F29-F5DB34944C7B}"/>
              </a:ext>
            </a:extLst>
          </p:cNvPr>
          <p:cNvSpPr txBox="1"/>
          <p:nvPr/>
        </p:nvSpPr>
        <p:spPr>
          <a:xfrm>
            <a:off x="304800" y="1415610"/>
            <a:ext cx="609442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Which class of antimicrobial agents is produced entirely by fully man-made chemical processes?</a:t>
            </a:r>
          </a:p>
          <a:p>
            <a:pPr marR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Natural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Semisynthetic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Synthetic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Polyenes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278378-0DBC-34C4-6A05-15A7FCCB94CC}"/>
              </a:ext>
            </a:extLst>
          </p:cNvPr>
          <p:cNvSpPr txBox="1"/>
          <p:nvPr/>
        </p:nvSpPr>
        <p:spPr>
          <a:xfrm>
            <a:off x="289874" y="2744888"/>
            <a:ext cx="609442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Google Sans Text"/>
              </a:rPr>
              <a:t>Antibacterial drugs such as Penicillins and Cephalosporins exert their activity by targeting:</a:t>
            </a:r>
            <a:endParaRPr lang="en-US" sz="1400" b="1" dirty="0">
              <a:latin typeface="Google Sans Text"/>
            </a:endParaRP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A) Protein synthesis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B) Cell wall synthesis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C) Nucleic acid synthesis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D) Folate pathway synthesis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25D90E-8281-C673-F202-C7F1680B56DE}"/>
              </a:ext>
            </a:extLst>
          </p:cNvPr>
          <p:cNvSpPr txBox="1"/>
          <p:nvPr/>
        </p:nvSpPr>
        <p:spPr>
          <a:xfrm>
            <a:off x="289874" y="4044040"/>
            <a:ext cx="609442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Google Sans Text"/>
              </a:rPr>
              <a:t>Which of the following is classified as a narrow-spectrum antimicrobial concept?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A) Effective against a wide range of microorganisms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B) Effective against a limited group of microorganisms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C) Kills all prokaryotic and eukaryotic cells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D) Inhibits human protein synthesis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5C2063-CC87-2CC9-0E39-B0B156AB717C}"/>
              </a:ext>
            </a:extLst>
          </p:cNvPr>
          <p:cNvSpPr txBox="1"/>
          <p:nvPr/>
        </p:nvSpPr>
        <p:spPr>
          <a:xfrm>
            <a:off x="304800" y="5334807"/>
            <a:ext cx="609442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Google Sans Text"/>
              </a:rPr>
              <a:t>Which drug is an example of a nucleic acid synthesis inhibitor used in bacteria? </a:t>
            </a:r>
            <a:r>
              <a:rPr lang="en-US" sz="1400" dirty="0">
                <a:effectLst/>
                <a:latin typeface="Google Sans Text"/>
              </a:rPr>
              <a:t>A) Tetracycline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B) Rifampin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C) Amphotericin B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D) Trimethoprim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C712A7-E57C-F554-059B-3981E8186534}"/>
              </a:ext>
            </a:extLst>
          </p:cNvPr>
          <p:cNvSpPr txBox="1"/>
          <p:nvPr/>
        </p:nvSpPr>
        <p:spPr>
          <a:xfrm>
            <a:off x="6341881" y="1114532"/>
            <a:ext cx="55453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Google Sans Text"/>
              </a:rPr>
              <a:t>Metabolic pathway inhibitors like Sulfonamides and Trimethoprim target the synthesis of:</a:t>
            </a:r>
            <a:endParaRPr lang="en-US" sz="1400" b="1" dirty="0">
              <a:latin typeface="Google Sans Text"/>
            </a:endParaRP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A) Peptidoglycan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B) Ergosterol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C) Folate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D) Ribosomes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230C23-14EF-C62C-C2D0-184ED1565CF6}"/>
              </a:ext>
            </a:extLst>
          </p:cNvPr>
          <p:cNvSpPr txBox="1"/>
          <p:nvPr/>
        </p:nvSpPr>
        <p:spPr>
          <a:xfrm>
            <a:off x="6323027" y="2583509"/>
            <a:ext cx="53929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Google Sans Text"/>
              </a:rPr>
              <a:t>Amphotericin B and Nystatin belong to which specific class of cell membrane disruptors? </a:t>
            </a:r>
          </a:p>
          <a:p>
            <a:pPr marR="0" lvl="0"/>
            <a:r>
              <a:rPr lang="en-US" sz="1400" dirty="0">
                <a:effectLst/>
                <a:latin typeface="Google Sans Text"/>
              </a:rPr>
              <a:t>A) Azoles </a:t>
            </a:r>
          </a:p>
          <a:p>
            <a:pPr marR="0" lvl="0"/>
            <a:r>
              <a:rPr lang="en-US" sz="1400" dirty="0">
                <a:effectLst/>
                <a:latin typeface="Google Sans Text"/>
              </a:rPr>
              <a:t>B) Polyenes </a:t>
            </a:r>
          </a:p>
          <a:p>
            <a:pPr marR="0" lvl="0"/>
            <a:r>
              <a:rPr lang="en-US" sz="1400" dirty="0">
                <a:effectLst/>
                <a:latin typeface="Google Sans Text"/>
              </a:rPr>
              <a:t>C) Allylamines</a:t>
            </a:r>
          </a:p>
          <a:p>
            <a:pPr marR="0" lvl="0"/>
            <a:r>
              <a:rPr lang="en-US" sz="1400" dirty="0">
                <a:effectLst/>
                <a:latin typeface="Google Sans Text"/>
              </a:rPr>
              <a:t>D) Echinocandins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D3C6025-0A1F-0F28-1036-82877EB8AE0C}"/>
                  </a:ext>
                </a:extLst>
              </p:cNvPr>
              <p:cNvSpPr txBox="1"/>
              <p:nvPr/>
            </p:nvSpPr>
            <p:spPr>
              <a:xfrm>
                <a:off x="6248400" y="4028046"/>
                <a:ext cx="5260944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indent="-285750">
                  <a:buFont typeface="Arial" panose="020B0604020202020204" pitchFamily="34" charset="0"/>
                  <a:buChar char="•"/>
                </a:pPr>
                <a:r>
                  <a:rPr lang="en-US" sz="1400" b="1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Fluconazole works as an antifungal agent primarily by inhibiting the synthesis of: 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Peptidoglycan 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Ergosterol 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-1,3-glucan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D) Folic acid</a:t>
                </a: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D3C6025-0A1F-0F28-1036-82877EB8A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4028046"/>
                <a:ext cx="5260944" cy="1384995"/>
              </a:xfrm>
              <a:prstGeom prst="rect">
                <a:avLst/>
              </a:prstGeom>
              <a:blipFill>
                <a:blip r:embed="rId2"/>
                <a:stretch>
                  <a:fillRect l="-348" t="-881" b="-3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94892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020EA9E-3137-35F8-D6A9-CEEC49745341}"/>
                  </a:ext>
                </a:extLst>
              </p:cNvPr>
              <p:cNvSpPr txBox="1"/>
              <p:nvPr/>
            </p:nvSpPr>
            <p:spPr>
              <a:xfrm>
                <a:off x="228600" y="381000"/>
                <a:ext cx="68580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indent="-285750">
                  <a:buFont typeface="Arial" panose="020B0604020202020204" pitchFamily="34" charset="0"/>
                  <a:buChar char="•"/>
                </a:pPr>
                <a:r>
                  <a:rPr lang="en-US" sz="1400" b="1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What is the initial step in the mechanism of action of Amphotericin </a:t>
                </a:r>
                <a:r>
                  <a:rPr lang="en-US" sz="1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B? </a:t>
                </a:r>
                <a:endParaRPr 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R="0"/>
                <a:r>
                  <a:rPr lang="en-US" sz="1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A) Inhibition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-1,3-D-glucan synthase 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B) Binding directly to ergosterol in the fungal membrane 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C) Blocking DNA and RNA synthesis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D) Disrupting ribosomal translation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020EA9E-3137-35F8-D6A9-CEEC497453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381000"/>
                <a:ext cx="6858000" cy="1169551"/>
              </a:xfrm>
              <a:prstGeom prst="rect">
                <a:avLst/>
              </a:prstGeom>
              <a:blipFill>
                <a:blip r:embed="rId2"/>
                <a:stretch>
                  <a:fillRect l="-267" t="-1047" b="-4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BF9F099-6DF6-81C6-3D35-7C34ADE6F5A6}"/>
                  </a:ext>
                </a:extLst>
              </p:cNvPr>
              <p:cNvSpPr txBox="1"/>
              <p:nvPr/>
            </p:nvSpPr>
            <p:spPr>
              <a:xfrm>
                <a:off x="205818" y="1550551"/>
                <a:ext cx="6347381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indent="-285750">
                  <a:buFont typeface="Arial" panose="020B0604020202020204" pitchFamily="34" charset="0"/>
                  <a:buChar char="•"/>
                </a:pPr>
                <a:r>
                  <a:rPr lang="en-US" sz="1400" b="1" dirty="0">
                    <a:effectLst/>
                    <a:latin typeface="Google Sans Text"/>
                  </a:rPr>
                  <a:t>Pore formation induced by Amphotericin B directly leads to intracellular leakage of: 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Google Sans Text"/>
                  </a:rPr>
                  <a:t>A) Glucose and proteins 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Google Sans Text"/>
                  </a:rPr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sz="1400" i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1400" dirty="0">
                    <a:effectLst/>
                    <a:latin typeface="Google Sans Text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𝑀</m:t>
                    </m:r>
                    <m:sSup>
                      <m:sSupPr>
                        <m:ctrlPr>
                          <a:rPr lang="en-US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1400" i="0">
                            <a:latin typeface="Cambria Math" panose="02040503050406030204" pitchFamily="18" charset="0"/>
                          </a:rPr>
                          <m:t>2+</m:t>
                        </m:r>
                      </m:sup>
                    </m:sSup>
                  </m:oMath>
                </a14:m>
                <a:r>
                  <a:rPr lang="en-US" sz="1400" dirty="0">
                    <a:effectLst/>
                    <a:latin typeface="Google Sans Text"/>
                  </a:rPr>
                  <a:t>ions 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Google Sans Text"/>
                  </a:rPr>
                  <a:t>C) DNA and RNA fragments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Google Sans Text"/>
                  </a:rPr>
                  <a:t>D) Cholesterol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BF9F099-6DF6-81C6-3D35-7C34ADE6F5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818" y="1550551"/>
                <a:ext cx="6347381" cy="1384995"/>
              </a:xfrm>
              <a:prstGeom prst="rect">
                <a:avLst/>
              </a:prstGeom>
              <a:blipFill>
                <a:blip r:embed="rId3"/>
                <a:stretch>
                  <a:fillRect l="-288" t="-439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D86BAD-C84D-81A4-947E-1025C7E7BA79}"/>
                  </a:ext>
                </a:extLst>
              </p:cNvPr>
              <p:cNvSpPr txBox="1"/>
              <p:nvPr/>
            </p:nvSpPr>
            <p:spPr>
              <a:xfrm>
                <a:off x="332294" y="2844224"/>
                <a:ext cx="6094428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indent="-285750">
                  <a:buFont typeface="Arial" panose="020B0604020202020204" pitchFamily="34" charset="0"/>
                  <a:buChar char="•"/>
                </a:pPr>
                <a:r>
                  <a:rPr lang="en-US" sz="1400" b="1" dirty="0">
                    <a:effectLst/>
                    <a:latin typeface="Google Sans Text"/>
                  </a:rPr>
                  <a:t>Echinocandins target which component of the fungal cell?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Google Sans Text"/>
                  </a:rPr>
                  <a:t>A) Cell membrane ergosterol 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Google Sans Text"/>
                  </a:rPr>
                  <a:t>B) Nucleic acids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Google Sans Text"/>
                  </a:rPr>
                  <a:t>C) Cell wall (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400" dirty="0">
                    <a:effectLst/>
                    <a:latin typeface="Google Sans Text"/>
                  </a:rPr>
                  <a:t>-1,3-glucan synthesis) 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Google Sans Text"/>
                  </a:rPr>
                  <a:t>D) Folic acid pathway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D86BAD-C84D-81A4-947E-1025C7E7BA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294" y="2844224"/>
                <a:ext cx="6094428" cy="1169551"/>
              </a:xfrm>
              <a:prstGeom prst="rect">
                <a:avLst/>
              </a:prstGeom>
              <a:blipFill>
                <a:blip r:embed="rId4"/>
                <a:stretch>
                  <a:fillRect l="-300" t="-1047" b="-4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40B1141-B991-CD95-F61A-8B3F5DCEB103}"/>
                  </a:ext>
                </a:extLst>
              </p:cNvPr>
              <p:cNvSpPr txBox="1"/>
              <p:nvPr/>
            </p:nvSpPr>
            <p:spPr>
              <a:xfrm>
                <a:off x="228600" y="4013775"/>
                <a:ext cx="5791200" cy="11695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marR="0" indent="-285750">
                  <a:buFont typeface="Arial" panose="020B0604020202020204" pitchFamily="34" charset="0"/>
                  <a:buChar char="•"/>
                </a:pPr>
                <a:r>
                  <a:rPr lang="en-US" sz="1400" b="1" dirty="0">
                    <a:effectLst/>
                    <a:latin typeface="Google Sans Text"/>
                  </a:rPr>
                  <a:t>Echinocandins specifically inhibit which key enzyme?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Google Sans Text"/>
                  </a:rPr>
                  <a:t>A) Ergosterol synthase 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Google Sans Text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400" dirty="0">
                    <a:effectLst/>
                    <a:latin typeface="Google Sans Text"/>
                  </a:rPr>
                  <a:t>-1,3-D-glucan synthase 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Google Sans Text"/>
                  </a:rPr>
                  <a:t>C) DNA polymerase</a:t>
                </a:r>
              </a:p>
              <a:p>
                <a:pPr marL="0" marR="0">
                  <a:buNone/>
                </a:pPr>
                <a:r>
                  <a:rPr lang="en-US" sz="1400" dirty="0">
                    <a:effectLst/>
                    <a:latin typeface="Google Sans Text"/>
                  </a:rPr>
                  <a:t>D) Transpeptidase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40B1141-B991-CD95-F61A-8B3F5DCEB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4013775"/>
                <a:ext cx="5791200" cy="1169551"/>
              </a:xfrm>
              <a:prstGeom prst="rect">
                <a:avLst/>
              </a:prstGeom>
              <a:blipFill>
                <a:blip r:embed="rId5"/>
                <a:stretch>
                  <a:fillRect l="-316" t="-521"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65B17CCC-5E89-118C-449C-3CC39B987840}"/>
              </a:ext>
            </a:extLst>
          </p:cNvPr>
          <p:cNvSpPr txBox="1"/>
          <p:nvPr/>
        </p:nvSpPr>
        <p:spPr>
          <a:xfrm>
            <a:off x="264736" y="5183326"/>
            <a:ext cx="609442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Google Sans Text"/>
              </a:rPr>
              <a:t>The action of Echinocandins against </a:t>
            </a:r>
            <a:r>
              <a:rPr lang="en-US" sz="1400" b="1" i="1" dirty="0">
                <a:effectLst/>
                <a:latin typeface="Google Sans Text"/>
              </a:rPr>
              <a:t>Candida</a:t>
            </a:r>
            <a:r>
              <a:rPr lang="en-US" sz="1400" b="1" dirty="0">
                <a:effectLst/>
                <a:latin typeface="Google Sans Text"/>
              </a:rPr>
              <a:t> species is classified as: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A) Fungistatic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B) Fungicidal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C) Ineffective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D) Broad-spectrum antibacterial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D056FC8-9B11-C641-FE9A-7BD4CD9B3BE9}"/>
              </a:ext>
            </a:extLst>
          </p:cNvPr>
          <p:cNvSpPr txBox="1"/>
          <p:nvPr/>
        </p:nvSpPr>
        <p:spPr>
          <a:xfrm>
            <a:off x="5891754" y="472322"/>
            <a:ext cx="609442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Google Sans Text"/>
              </a:rPr>
              <a:t>What is the effect of Echinocandins against </a:t>
            </a:r>
            <a:r>
              <a:rPr lang="en-US" sz="1400" b="1" i="1" dirty="0">
                <a:effectLst/>
                <a:latin typeface="Google Sans Text"/>
              </a:rPr>
              <a:t>Aspergillus</a:t>
            </a:r>
            <a:r>
              <a:rPr lang="en-US" sz="1400" b="1" dirty="0">
                <a:effectLst/>
                <a:latin typeface="Google Sans Text"/>
              </a:rPr>
              <a:t> species?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A) Fungicidal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B) Fungistatic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C) Complete cell lysis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D) No activity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335581-C9EB-6D80-D939-51B73CE70EB6}"/>
              </a:ext>
            </a:extLst>
          </p:cNvPr>
          <p:cNvSpPr txBox="1"/>
          <p:nvPr/>
        </p:nvSpPr>
        <p:spPr>
          <a:xfrm>
            <a:off x="5844619" y="1535562"/>
            <a:ext cx="4953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Why are Echinocandins highly selective for fungal cells compared to human cells?</a:t>
            </a:r>
          </a:p>
          <a:p>
            <a:pPr marR="0"/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Human cells lack ergosterol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Human cells do not possess a cell wall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Human cells break down Echinocandins rapidly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Human ribosomes are resistant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A0E340-0B93-ABC0-E4AC-E170C601F8E5}"/>
              </a:ext>
            </a:extLst>
          </p:cNvPr>
          <p:cNvSpPr txBox="1"/>
          <p:nvPr/>
        </p:nvSpPr>
        <p:spPr>
          <a:xfrm>
            <a:off x="5875257" y="2889885"/>
            <a:ext cx="579041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primary fungal action of Flucytosine?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Fungicidal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Fungistatic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Lytic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Sporicidal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A417D0-063E-F7D0-178C-E975736BE81D}"/>
              </a:ext>
            </a:extLst>
          </p:cNvPr>
          <p:cNvSpPr txBox="1"/>
          <p:nvPr/>
        </p:nvSpPr>
        <p:spPr>
          <a:xfrm>
            <a:off x="5820266" y="4011418"/>
            <a:ext cx="57550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400" b="1" dirty="0">
                <a:effectLst/>
                <a:latin typeface="Google Sans Text"/>
              </a:rPr>
              <a:t>Flucytosine is most commonly administered in combination with Amphotericin B to treat: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A) Cryptococcal meningitis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B) Athlete's foot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C) Dermatophytosis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Google Sans Text"/>
              </a:rPr>
              <a:t>D) Tinea capitis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A277C9-1565-0BC4-6AEE-2572ECBA498C}"/>
              </a:ext>
            </a:extLst>
          </p:cNvPr>
          <p:cNvSpPr txBox="1"/>
          <p:nvPr/>
        </p:nvSpPr>
        <p:spPr>
          <a:xfrm>
            <a:off x="5932601" y="5322438"/>
            <a:ext cx="609442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>
              <a:buFont typeface="Arial" panose="020B0604020202020204" pitchFamily="34" charset="0"/>
              <a:buChar char="•"/>
            </a:pPr>
            <a:r>
              <a:rPr lang="en-US" sz="14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Naftifine</a:t>
            </a:r>
            <a:r>
              <a:rPr lang="en-US" sz="1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belongs to which class of cell membrane disruptors?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A) Polyenes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B) Azoles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C) Allylamines </a:t>
            </a:r>
          </a:p>
          <a:p>
            <a:pPr marL="0" marR="0">
              <a:buNone/>
            </a:pPr>
            <a:r>
              <a:rPr lang="en-US" sz="1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D) Echinocandins</a:t>
            </a:r>
          </a:p>
        </p:txBody>
      </p:sp>
    </p:spTree>
    <p:extLst>
      <p:ext uri="{BB962C8B-B14F-4D97-AF65-F5344CB8AC3E}">
        <p14:creationId xmlns:p14="http://schemas.microsoft.com/office/powerpoint/2010/main" val="3037113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AD1ED7-8021-5F10-6DC6-C22AEB7BE50B}"/>
              </a:ext>
            </a:extLst>
          </p:cNvPr>
          <p:cNvSpPr txBox="1"/>
          <p:nvPr/>
        </p:nvSpPr>
        <p:spPr>
          <a:xfrm>
            <a:off x="533400" y="533400"/>
            <a:ext cx="6094428" cy="1988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b="1" dirty="0">
                <a:effectLst/>
                <a:latin typeface="Google Sans Text"/>
              </a:rPr>
              <a:t>Define the followings</a:t>
            </a:r>
            <a:endParaRPr lang="en-US" dirty="0">
              <a:effectLst/>
              <a:latin typeface="Google Sans Text"/>
            </a:endParaRPr>
          </a:p>
          <a:p>
            <a:pPr marL="0" marR="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Google Sans Text"/>
              </a:rPr>
              <a:t>Antimicrobial Agents:</a:t>
            </a:r>
            <a:endParaRPr lang="en-US" dirty="0">
              <a:effectLst/>
              <a:latin typeface="Google Sans Text"/>
            </a:endParaRPr>
          </a:p>
          <a:p>
            <a:pPr marL="342900" marR="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Google Sans Text"/>
              </a:rPr>
              <a:t>Broad-Spectrum Agent:</a:t>
            </a:r>
            <a:r>
              <a:rPr lang="en-US" dirty="0">
                <a:effectLst/>
                <a:latin typeface="Google Sans Text"/>
              </a:rPr>
              <a:t> </a:t>
            </a:r>
            <a:r>
              <a:rPr lang="en-US" b="1" dirty="0">
                <a:effectLst/>
                <a:latin typeface="Google Sans Text"/>
              </a:rPr>
              <a:t>Narrow-Spectrum Agent</a:t>
            </a:r>
            <a:endParaRPr lang="en-US" b="1" dirty="0">
              <a:latin typeface="Google Sans Text"/>
            </a:endParaRPr>
          </a:p>
          <a:p>
            <a:pPr marL="342900" marR="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Google Sans Text"/>
              </a:rPr>
              <a:t>Fungicidal</a:t>
            </a:r>
            <a:endParaRPr lang="en-US" dirty="0">
              <a:effectLst/>
              <a:latin typeface="Google Sans Text"/>
            </a:endParaRPr>
          </a:p>
          <a:p>
            <a:pPr marL="0" marR="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Google Sans Text"/>
              </a:rPr>
              <a:t>Fungistatic</a:t>
            </a:r>
            <a:endParaRPr lang="en-US" dirty="0">
              <a:effectLst/>
              <a:latin typeface="Google Sans Tex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06094A-F2DB-9978-F2CE-90916D6ACD21}"/>
              </a:ext>
            </a:extLst>
          </p:cNvPr>
          <p:cNvSpPr txBox="1"/>
          <p:nvPr/>
        </p:nvSpPr>
        <p:spPr>
          <a:xfrm>
            <a:off x="533400" y="2819400"/>
            <a:ext cx="10150311" cy="2230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Google Sans Text"/>
              </a:rPr>
              <a:t>Enumerate the 3 classes of antimicrobial agents based on origin with one example for each:</a:t>
            </a:r>
            <a:endParaRPr lang="en-US" dirty="0">
              <a:effectLst/>
              <a:latin typeface="Google Sans Text"/>
            </a:endParaRPr>
          </a:p>
          <a:p>
            <a:pPr marL="0" marR="0" lvl="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Google Sans Text"/>
              </a:rPr>
              <a:t>Enumerate the 4 sequential steps in the Mechanism of Action of Amphotericin B:</a:t>
            </a:r>
            <a:endParaRPr lang="en-US" dirty="0">
              <a:effectLst/>
              <a:latin typeface="Google Sans Text"/>
            </a:endParaRPr>
          </a:p>
          <a:p>
            <a:pPr marL="0" marR="0" lvl="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Google Sans Text"/>
              </a:rPr>
              <a:t>Enumerate the 3 main categories of antifungal medications based on targeted site:</a:t>
            </a:r>
            <a:endParaRPr lang="en-US" dirty="0">
              <a:effectLst/>
              <a:latin typeface="Google Sans Text"/>
            </a:endParaRPr>
          </a:p>
          <a:p>
            <a:pPr marL="0" marR="0" lvl="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effectLst/>
                <a:latin typeface="Google Sans Text"/>
              </a:rPr>
              <a:t>Enumerate 4 clinical indications for the use of Amphotericin B:</a:t>
            </a:r>
            <a:endParaRPr lang="en-US" dirty="0">
              <a:effectLst/>
              <a:latin typeface="Google Sans Text"/>
            </a:endParaRPr>
          </a:p>
        </p:txBody>
      </p:sp>
    </p:spTree>
    <p:extLst>
      <p:ext uri="{BB962C8B-B14F-4D97-AF65-F5344CB8AC3E}">
        <p14:creationId xmlns:p14="http://schemas.microsoft.com/office/powerpoint/2010/main" val="3784896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323082" y="2791409"/>
            <a:ext cx="530987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Questions</a:t>
            </a:r>
            <a:r>
              <a:rPr spc="-60" dirty="0"/>
              <a:t> </a:t>
            </a:r>
            <a:r>
              <a:rPr dirty="0"/>
              <a:t>and</a:t>
            </a:r>
            <a:r>
              <a:rPr spc="-25" dirty="0"/>
              <a:t> </a:t>
            </a:r>
            <a:r>
              <a:rPr spc="-10" dirty="0"/>
              <a:t>Comments?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</TotalTime>
  <Words>1106</Words>
  <Application>Microsoft Office PowerPoint</Application>
  <PresentationFormat>Widescreen</PresentationFormat>
  <Paragraphs>166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Arial MT</vt:lpstr>
      <vt:lpstr>Calibri</vt:lpstr>
      <vt:lpstr>Cambria Math</vt:lpstr>
      <vt:lpstr>Franklin Gothic Medium</vt:lpstr>
      <vt:lpstr>Google Sans Text</vt:lpstr>
      <vt:lpstr>Tahoma</vt:lpstr>
      <vt:lpstr>Times New Roman</vt:lpstr>
      <vt:lpstr>Office Theme</vt:lpstr>
      <vt:lpstr>1_Office Theme</vt:lpstr>
      <vt:lpstr>Antifungal Agent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 Uses of Amphotericin B1</vt:lpstr>
      <vt:lpstr>PowerPoint Presentation</vt:lpstr>
      <vt:lpstr>PowerPoint Presentation</vt:lpstr>
      <vt:lpstr>PowerPoint Presentation</vt:lpstr>
      <vt:lpstr>Echinocandins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 and Comments?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 title</dc:title>
  <dc:creator>Samira Saeed</dc:creator>
  <cp:lastModifiedBy>Soran Kayfi</cp:lastModifiedBy>
  <cp:revision>5</cp:revision>
  <dcterms:created xsi:type="dcterms:W3CDTF">2026-09-15T06:03:39Z</dcterms:created>
  <dcterms:modified xsi:type="dcterms:W3CDTF">2026-09-15T10:28:25Z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v10.0.20070.1</vt:lpwstr>
  </property>
  <property fmtid="{D5CDD505-2E9C-101B-9397-08002B2CF9AE}" pid="3" name="Created">
    <vt:filetime>2026-05-11T00:00:00Z</vt:filetime>
  </property>
  <property fmtid="{D5CDD505-2E9C-101B-9397-08002B2CF9AE}" pid="4" name="Creator">
    <vt:lpwstr>Microsoft® PowerPoint® for Microsoft 365</vt:lpwstr>
  </property>
  <property fmtid="{D5CDD505-2E9C-101B-9397-08002B2CF9AE}" pid="5" name="LastSaved">
    <vt:filetime>2026-09-15T00:00:00Z</vt:filetime>
  </property>
  <property fmtid="{D5CDD505-2E9C-101B-9397-08002B2CF9AE}" pid="6" name="Producer">
    <vt:lpwstr>Microsoft® PowerPoint® for Microsoft 365</vt:lpwstr>
  </property>
</Properties>
</file>