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77" r:id="rId3"/>
    <p:sldId id="25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8" r:id="rId21"/>
    <p:sldId id="279" r:id="rId22"/>
    <p:sldId id="275" r:id="rId2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83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653788" y="2327528"/>
            <a:ext cx="2641600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5353" y="2125979"/>
            <a:ext cx="10374017" cy="832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8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0709" y="3840480"/>
            <a:ext cx="854330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408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41428" y="1884682"/>
            <a:ext cx="2498213" cy="832216"/>
          </a:xfrm>
        </p:spPr>
        <p:txBody>
          <a:bodyPr lIns="0" tIns="0" rIns="0" bIns="0"/>
          <a:lstStyle>
            <a:lvl1pPr>
              <a:defRPr sz="5408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088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41428" y="1884682"/>
            <a:ext cx="2498213" cy="832216"/>
          </a:xfrm>
        </p:spPr>
        <p:txBody>
          <a:bodyPr lIns="0" tIns="0" rIns="0" bIns="0"/>
          <a:lstStyle>
            <a:lvl1pPr>
              <a:defRPr sz="5408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0236" y="1577340"/>
            <a:ext cx="530905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5433" y="1577340"/>
            <a:ext cx="530905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879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80799" cy="68400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41428" y="1884682"/>
            <a:ext cx="2498213" cy="832216"/>
          </a:xfrm>
        </p:spPr>
        <p:txBody>
          <a:bodyPr lIns="0" tIns="0" rIns="0" bIns="0"/>
          <a:lstStyle>
            <a:lvl1pPr>
              <a:defRPr sz="5408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1166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988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5A9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0311" y="226669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2"/>
                </a:lnTo>
                <a:lnTo>
                  <a:pt x="11722608" y="6382512"/>
                </a:lnTo>
                <a:lnTo>
                  <a:pt x="11722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43894" y="226694"/>
            <a:ext cx="1047750" cy="10287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64048" y="1750567"/>
            <a:ext cx="609282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41428" y="1884682"/>
            <a:ext cx="249821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0236" y="1577340"/>
            <a:ext cx="1098425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9607" y="6377939"/>
            <a:ext cx="39055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10236" y="6377939"/>
            <a:ext cx="28070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7404" y="6377939"/>
            <a:ext cx="28070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0255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86760">
        <a:defRPr>
          <a:latin typeface="+mn-lt"/>
          <a:ea typeface="+mn-ea"/>
          <a:cs typeface="+mn-cs"/>
        </a:defRPr>
      </a:lvl2pPr>
      <a:lvl3pPr marL="1373520">
        <a:defRPr>
          <a:latin typeface="+mn-lt"/>
          <a:ea typeface="+mn-ea"/>
          <a:cs typeface="+mn-cs"/>
        </a:defRPr>
      </a:lvl3pPr>
      <a:lvl4pPr marL="2060280">
        <a:defRPr>
          <a:latin typeface="+mn-lt"/>
          <a:ea typeface="+mn-ea"/>
          <a:cs typeface="+mn-cs"/>
        </a:defRPr>
      </a:lvl4pPr>
      <a:lvl5pPr marL="2747040">
        <a:defRPr>
          <a:latin typeface="+mn-lt"/>
          <a:ea typeface="+mn-ea"/>
          <a:cs typeface="+mn-cs"/>
        </a:defRPr>
      </a:lvl5pPr>
      <a:lvl6pPr marL="3433801">
        <a:defRPr>
          <a:latin typeface="+mn-lt"/>
          <a:ea typeface="+mn-ea"/>
          <a:cs typeface="+mn-cs"/>
        </a:defRPr>
      </a:lvl6pPr>
      <a:lvl7pPr marL="4120561">
        <a:defRPr>
          <a:latin typeface="+mn-lt"/>
          <a:ea typeface="+mn-ea"/>
          <a:cs typeface="+mn-cs"/>
        </a:defRPr>
      </a:lvl7pPr>
      <a:lvl8pPr marL="4807321">
        <a:defRPr>
          <a:latin typeface="+mn-lt"/>
          <a:ea typeface="+mn-ea"/>
          <a:cs typeface="+mn-cs"/>
        </a:defRPr>
      </a:lvl8pPr>
      <a:lvl9pPr marL="549408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86760">
        <a:defRPr>
          <a:latin typeface="+mn-lt"/>
          <a:ea typeface="+mn-ea"/>
          <a:cs typeface="+mn-cs"/>
        </a:defRPr>
      </a:lvl2pPr>
      <a:lvl3pPr marL="1373520">
        <a:defRPr>
          <a:latin typeface="+mn-lt"/>
          <a:ea typeface="+mn-ea"/>
          <a:cs typeface="+mn-cs"/>
        </a:defRPr>
      </a:lvl3pPr>
      <a:lvl4pPr marL="2060280">
        <a:defRPr>
          <a:latin typeface="+mn-lt"/>
          <a:ea typeface="+mn-ea"/>
          <a:cs typeface="+mn-cs"/>
        </a:defRPr>
      </a:lvl4pPr>
      <a:lvl5pPr marL="2747040">
        <a:defRPr>
          <a:latin typeface="+mn-lt"/>
          <a:ea typeface="+mn-ea"/>
          <a:cs typeface="+mn-cs"/>
        </a:defRPr>
      </a:lvl5pPr>
      <a:lvl6pPr marL="3433801">
        <a:defRPr>
          <a:latin typeface="+mn-lt"/>
          <a:ea typeface="+mn-ea"/>
          <a:cs typeface="+mn-cs"/>
        </a:defRPr>
      </a:lvl6pPr>
      <a:lvl7pPr marL="4120561">
        <a:defRPr>
          <a:latin typeface="+mn-lt"/>
          <a:ea typeface="+mn-ea"/>
          <a:cs typeface="+mn-cs"/>
        </a:defRPr>
      </a:lvl7pPr>
      <a:lvl8pPr marL="4807321">
        <a:defRPr>
          <a:latin typeface="+mn-lt"/>
          <a:ea typeface="+mn-ea"/>
          <a:cs typeface="+mn-cs"/>
        </a:defRPr>
      </a:lvl8pPr>
      <a:lvl9pPr marL="549408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8497" y="3569401"/>
            <a:ext cx="4931274" cy="634815"/>
          </a:xfrm>
          <a:prstGeom prst="rect">
            <a:avLst/>
          </a:prstGeom>
        </p:spPr>
        <p:txBody>
          <a:bodyPr vert="horz" wrap="square" lIns="0" tIns="19076" rIns="0" bIns="0" rtlCol="0">
            <a:spAutoFit/>
          </a:bodyPr>
          <a:lstStyle/>
          <a:p>
            <a:pPr marL="19077" algn="ctr">
              <a:spcBef>
                <a:spcPts val="150"/>
              </a:spcBef>
            </a:pPr>
            <a:r>
              <a:rPr lang="en-US" sz="4000" spc="5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Dermatophytes</a:t>
            </a:r>
            <a:endParaRPr sz="3605" spc="-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68692" y="4459131"/>
            <a:ext cx="5039055" cy="1747687"/>
          </a:xfrm>
          <a:prstGeom prst="rect">
            <a:avLst/>
          </a:prstGeom>
        </p:spPr>
        <p:txBody>
          <a:bodyPr vert="horz" wrap="square" lIns="0" tIns="112551" rIns="0" bIns="0" rtlCol="0">
            <a:spAutoFit/>
          </a:bodyPr>
          <a:lstStyle/>
          <a:p>
            <a:pPr marL="19077" algn="ctr" defTabSz="1373520">
              <a:spcBef>
                <a:spcPts val="886"/>
              </a:spcBef>
            </a:pPr>
            <a:r>
              <a:rPr sz="2403" b="1" dirty="0">
                <a:solidFill>
                  <a:srgbClr val="0D0D0D"/>
                </a:solidFill>
                <a:latin typeface="Tahoma"/>
                <a:cs typeface="Tahoma"/>
              </a:rPr>
              <a:t>Course</a:t>
            </a:r>
            <a:r>
              <a:rPr sz="2403" b="1" spc="466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2403" b="1" dirty="0">
                <a:solidFill>
                  <a:srgbClr val="0D0D0D"/>
                </a:solidFill>
                <a:latin typeface="Tahoma"/>
                <a:cs typeface="Tahoma"/>
              </a:rPr>
              <a:t>instructor:</a:t>
            </a:r>
            <a:r>
              <a:rPr sz="2403" b="1" spc="503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2403" b="1" dirty="0">
                <a:solidFill>
                  <a:srgbClr val="0D0D0D"/>
                </a:solidFill>
                <a:latin typeface="Tahoma"/>
                <a:cs typeface="Tahoma"/>
              </a:rPr>
              <a:t>Soran</a:t>
            </a:r>
            <a:r>
              <a:rPr sz="2403" b="1" spc="382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2403" b="1" spc="-30" dirty="0">
                <a:solidFill>
                  <a:srgbClr val="0D0D0D"/>
                </a:solidFill>
                <a:latin typeface="Tahoma"/>
                <a:cs typeface="Tahoma"/>
              </a:rPr>
              <a:t>Kayfi</a:t>
            </a:r>
            <a:endParaRPr sz="2403" dirty="0">
              <a:latin typeface="Tahoma"/>
              <a:cs typeface="Tahoma"/>
            </a:endParaRPr>
          </a:p>
          <a:p>
            <a:pPr marL="1626286" marR="7631" indent="-1303889" algn="ctr" defTabSz="1373520">
              <a:lnSpc>
                <a:spcPts val="3275"/>
              </a:lnSpc>
              <a:spcBef>
                <a:spcPts val="53"/>
              </a:spcBef>
            </a:pPr>
            <a:r>
              <a:rPr sz="2103" dirty="0">
                <a:solidFill>
                  <a:srgbClr val="0D0D0D"/>
                </a:solidFill>
                <a:latin typeface="Franklin Gothic Medium"/>
                <a:cs typeface="Franklin Gothic Medium"/>
              </a:rPr>
              <a:t>Course:</a:t>
            </a:r>
            <a:r>
              <a:rPr sz="2103" spc="353" dirty="0">
                <a:solidFill>
                  <a:srgbClr val="0D0D0D"/>
                </a:solidFill>
                <a:latin typeface="Franklin Gothic Medium"/>
                <a:cs typeface="Franklin Gothic Medium"/>
              </a:rPr>
              <a:t> </a:t>
            </a:r>
            <a:r>
              <a:rPr lang="en-US" sz="2103" dirty="0">
                <a:solidFill>
                  <a:srgbClr val="0D0D0D"/>
                </a:solidFill>
                <a:latin typeface="Franklin Gothic Medium"/>
                <a:cs typeface="Franklin Gothic Medium"/>
              </a:rPr>
              <a:t>Medical Mycology </a:t>
            </a:r>
          </a:p>
          <a:p>
            <a:pPr marL="1626286" marR="7631" indent="-1303889" algn="ctr" defTabSz="1373520">
              <a:lnSpc>
                <a:spcPts val="3275"/>
              </a:lnSpc>
              <a:spcBef>
                <a:spcPts val="53"/>
              </a:spcBef>
            </a:pPr>
            <a:r>
              <a:rPr lang="en-US" sz="2103" spc="-30" dirty="0">
                <a:solidFill>
                  <a:srgbClr val="0D0D0D"/>
                </a:solidFill>
                <a:latin typeface="Franklin Gothic Medium"/>
                <a:cs typeface="Franklin Gothic Medium"/>
              </a:rPr>
              <a:t> </a:t>
            </a:r>
            <a:r>
              <a:rPr lang="en-US" sz="2103" dirty="0">
                <a:solidFill>
                  <a:srgbClr val="0D0D0D"/>
                </a:solidFill>
                <a:latin typeface="Franklin Gothic Medium"/>
                <a:cs typeface="Franklin Gothic Medium"/>
              </a:rPr>
              <a:t>Summer School</a:t>
            </a:r>
            <a:endParaRPr lang="en-US" sz="2103" spc="-15" dirty="0">
              <a:solidFill>
                <a:srgbClr val="0D0D0D"/>
              </a:solidFill>
              <a:latin typeface="Franklin Gothic Medium"/>
              <a:cs typeface="Franklin Gothic Medium"/>
            </a:endParaRPr>
          </a:p>
          <a:p>
            <a:pPr marL="1626286" marR="7631" indent="-1303889" defTabSz="1373520">
              <a:lnSpc>
                <a:spcPts val="3275"/>
              </a:lnSpc>
              <a:spcBef>
                <a:spcPts val="53"/>
              </a:spcBef>
            </a:pPr>
            <a:r>
              <a:rPr lang="en-US" sz="2103" spc="-15" dirty="0">
                <a:solidFill>
                  <a:srgbClr val="0D0D0D"/>
                </a:solidFill>
                <a:latin typeface="Franklin Gothic Medium"/>
                <a:cs typeface="Franklin Gothic Medium"/>
              </a:rPr>
              <a:t>                           Lecture 5</a:t>
            </a:r>
          </a:p>
        </p:txBody>
      </p:sp>
      <p:pic>
        <p:nvPicPr>
          <p:cNvPr id="16386" name="Picture 2" descr="Home - TIU">
            <a:extLst>
              <a:ext uri="{FF2B5EF4-FFF2-40B4-BE49-F238E27FC236}">
                <a16:creationId xmlns:a16="http://schemas.microsoft.com/office/drawing/2014/main" id="{52EBCDBB-0202-794B-7DAE-C3DFF90A7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7" y="224150"/>
            <a:ext cx="3427875" cy="308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4032" y="838200"/>
            <a:ext cx="11163935" cy="3315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Dermatophytes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 algn="just">
              <a:lnSpc>
                <a:spcPct val="150000"/>
              </a:lnSpc>
              <a:spcBef>
                <a:spcPts val="409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Dermatophytes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fungi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sz="3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  <a:r>
              <a:rPr sz="3000" spc="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keratinized</a:t>
            </a:r>
            <a:r>
              <a:rPr sz="3000" spc="1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tissues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3000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sz="3000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sz="3000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000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skin,</a:t>
            </a:r>
            <a:r>
              <a:rPr sz="3000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hair,</a:t>
            </a:r>
            <a:r>
              <a:rPr sz="3000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nails.</a:t>
            </a:r>
            <a:r>
              <a:rPr sz="3000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000" spc="1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150000"/>
              </a:lnSpc>
              <a:spcBef>
                <a:spcPts val="409"/>
              </a:spcBef>
            </a:pPr>
            <a:endParaRPr lang="en-US" sz="3000" spc="1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 algn="just">
              <a:lnSpc>
                <a:spcPct val="150000"/>
              </a:lnSpc>
              <a:spcBef>
                <a:spcPts val="409"/>
              </a:spcBef>
              <a:buFont typeface="Arial" panose="020B0604020202020204" pitchFamily="34" charset="0"/>
              <a:buChar char="•"/>
            </a:pP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  <a:r>
              <a:rPr sz="30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sz="30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commonly</a:t>
            </a:r>
            <a:r>
              <a:rPr sz="3000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referred</a:t>
            </a:r>
            <a:r>
              <a:rPr sz="3000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3000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sz="3000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30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ringworm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480" y="664845"/>
            <a:ext cx="7699375" cy="490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sz="30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</a:t>
            </a:r>
            <a:r>
              <a:rPr sz="30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7685" indent="-514984">
              <a:lnSpc>
                <a:spcPct val="100000"/>
              </a:lnSpc>
              <a:spcBef>
                <a:spcPts val="2205"/>
              </a:spcBef>
              <a:buAutoNum type="arabicPeriod"/>
              <a:tabLst>
                <a:tab pos="527685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pedis</a:t>
            </a:r>
            <a:r>
              <a:rPr sz="3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(Athlete’s</a:t>
            </a:r>
            <a:r>
              <a:rPr sz="3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foot)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Feet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8320" indent="-515620">
              <a:lnSpc>
                <a:spcPct val="100000"/>
              </a:lnSpc>
              <a:spcBef>
                <a:spcPts val="2200"/>
              </a:spcBef>
              <a:buAutoNum type="arabicPeriod"/>
              <a:tabLst>
                <a:tab pos="528320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corporis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(Ringworm)</a:t>
            </a:r>
            <a:r>
              <a:rPr sz="3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7685" indent="-514984">
              <a:lnSpc>
                <a:spcPct val="100000"/>
              </a:lnSpc>
              <a:spcBef>
                <a:spcPts val="2195"/>
              </a:spcBef>
              <a:buAutoNum type="arabicPeriod"/>
              <a:tabLst>
                <a:tab pos="527685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cruris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(Jock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itch)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Groin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8320" indent="-515620">
              <a:lnSpc>
                <a:spcPct val="100000"/>
              </a:lnSpc>
              <a:spcBef>
                <a:spcPts val="2210"/>
              </a:spcBef>
              <a:buAutoNum type="arabicPeriod"/>
              <a:tabLst>
                <a:tab pos="528320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capitis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Scalp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(common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children)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7685" indent="-514984">
              <a:lnSpc>
                <a:spcPct val="100000"/>
              </a:lnSpc>
              <a:spcBef>
                <a:spcPts val="2195"/>
              </a:spcBef>
              <a:buAutoNum type="arabicPeriod"/>
              <a:tabLst>
                <a:tab pos="527685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unguium</a:t>
            </a:r>
            <a:r>
              <a:rPr sz="3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(Onychomycosis)</a:t>
            </a:r>
            <a:r>
              <a:rPr sz="3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Nails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8320" indent="-515620">
              <a:lnSpc>
                <a:spcPct val="100000"/>
              </a:lnSpc>
              <a:spcBef>
                <a:spcPts val="2200"/>
              </a:spcBef>
              <a:buAutoNum type="arabicPeriod"/>
              <a:tabLst>
                <a:tab pos="528320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manuum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Hands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685800"/>
            <a:ext cx="10734675" cy="332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7685" marR="5080" indent="-515620">
              <a:lnSpc>
                <a:spcPct val="150100"/>
              </a:lnSpc>
              <a:spcBef>
                <a:spcPts val="405"/>
              </a:spcBef>
              <a:buAutoNum type="arabicPeriod"/>
              <a:tabLst>
                <a:tab pos="527685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infected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humans,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animals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(zoophilic,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e.g.,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cats,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dogs),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soil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(geophilic).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7685" marR="822960" indent="-515620">
              <a:lnSpc>
                <a:spcPct val="150100"/>
              </a:lnSpc>
              <a:spcBef>
                <a:spcPts val="390"/>
              </a:spcBef>
              <a:buAutoNum type="arabicPeriod"/>
              <a:tabLst>
                <a:tab pos="527685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contaminated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surfaces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towels, floors).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480" y="793496"/>
            <a:ext cx="10741025" cy="4065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Dermatophytes</a:t>
            </a:r>
            <a:r>
              <a:rPr sz="30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belong</a:t>
            </a:r>
            <a:r>
              <a:rPr sz="30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30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sz="30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sz="30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genera: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6416" marR="5080" indent="-514350">
              <a:lnSpc>
                <a:spcPct val="150000"/>
              </a:lnSpc>
              <a:spcBef>
                <a:spcPts val="409"/>
              </a:spcBef>
              <a:buFont typeface="+mj-lt"/>
              <a:buAutoNum type="arabicPeriod"/>
              <a:tabLst>
                <a:tab pos="469900" algn="l"/>
              </a:tabLst>
            </a:pPr>
            <a:r>
              <a:rPr sz="30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r>
              <a:rPr sz="3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Infects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skin,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hair,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nails</a:t>
            </a:r>
            <a:r>
              <a:rPr sz="3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</a:t>
            </a:r>
            <a:r>
              <a:rPr sz="3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rubrum,</a:t>
            </a:r>
            <a:r>
              <a:rPr sz="3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mentagrophytes).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6416" marR="83820" indent="-514350">
              <a:lnSpc>
                <a:spcPct val="150000"/>
              </a:lnSpc>
              <a:spcBef>
                <a:spcPts val="395"/>
              </a:spcBef>
              <a:buFont typeface="+mj-lt"/>
              <a:buAutoNum type="arabicPeriod"/>
              <a:tabLst>
                <a:tab pos="469900" algn="l"/>
              </a:tabLst>
            </a:pP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Primarily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infects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canis,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audouinii).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7050" indent="-514350">
              <a:lnSpc>
                <a:spcPct val="100000"/>
              </a:lnSpc>
              <a:spcBef>
                <a:spcPts val="2200"/>
              </a:spcBef>
              <a:buFont typeface="+mj-lt"/>
              <a:buAutoNum type="arabicPeriod"/>
              <a:tabLst>
                <a:tab pos="469900" algn="l"/>
              </a:tabLst>
            </a:pP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</a:t>
            </a:r>
            <a:r>
              <a:rPr sz="3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Infects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nails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floccosum).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480" y="471296"/>
            <a:ext cx="11067415" cy="32640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sz="3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Trichophyton:</a:t>
            </a:r>
            <a:r>
              <a:rPr sz="30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Overview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spcBef>
                <a:spcPts val="405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sz="3000" spc="-4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sz="3000" spc="-4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genus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dermatophytes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responsible</a:t>
            </a:r>
            <a:r>
              <a:rPr sz="3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fungal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(tinea)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skin,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hair,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nails. </a:t>
            </a:r>
            <a:endParaRPr lang="en-US" sz="3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spcBef>
                <a:spcPts val="405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pathogenic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affect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humans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animals.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475" y="272033"/>
            <a:ext cx="11613515" cy="4155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</a:t>
            </a:r>
            <a:r>
              <a:rPr sz="26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Pathogenic</a:t>
            </a:r>
            <a:r>
              <a:rPr sz="26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sz="26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6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b="1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endParaRPr sz="26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265" indent="-456565">
              <a:lnSpc>
                <a:spcPct val="100000"/>
              </a:lnSpc>
              <a:spcBef>
                <a:spcPts val="1970"/>
              </a:spcBef>
              <a:buAutoNum type="arabicPeriod"/>
              <a:tabLst>
                <a:tab pos="469265" algn="l"/>
              </a:tabLst>
            </a:pPr>
            <a:r>
              <a:rPr sz="2600" i="1" spc="-2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r>
              <a:rPr sz="2600" i="1" spc="-5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rubrum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6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sz="26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sz="26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sz="26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6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26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pedis</a:t>
            </a:r>
            <a:r>
              <a:rPr sz="26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26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athlete’s</a:t>
            </a:r>
            <a:r>
              <a:rPr sz="2600" spc="-3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foot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spcBef>
                <a:spcPts val="400"/>
              </a:spcBef>
              <a:buAutoNum type="arabicPeriod"/>
              <a:tabLst>
                <a:tab pos="469900" algn="l"/>
              </a:tabLst>
            </a:pPr>
            <a:r>
              <a:rPr sz="26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r>
              <a:rPr sz="2600" i="1" spc="45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mentagrophytes</a:t>
            </a:r>
            <a:r>
              <a:rPr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600" i="1" spc="4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sz="2600" spc="4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2600" spc="44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pedis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600" spc="4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2600" spc="4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corporis,</a:t>
            </a:r>
            <a:r>
              <a:rPr sz="2600" spc="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600" spc="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</a:t>
            </a:r>
            <a:r>
              <a:rPr sz="26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2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zoonotic</a:t>
            </a:r>
            <a:r>
              <a:rPr sz="26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  <a:r>
              <a:rPr sz="2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</a:t>
            </a:r>
            <a:r>
              <a:rPr sz="2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2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rodents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6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pets).</a:t>
            </a:r>
            <a:endParaRPr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265" indent="-456565">
              <a:lnSpc>
                <a:spcPct val="100000"/>
              </a:lnSpc>
              <a:spcBef>
                <a:spcPts val="1955"/>
              </a:spcBef>
              <a:buAutoNum type="arabicPeriod"/>
              <a:tabLst>
                <a:tab pos="469265" algn="l"/>
              </a:tabLst>
            </a:pPr>
            <a:r>
              <a:rPr sz="2600" i="1" spc="-2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r>
              <a:rPr sz="2600" i="1" spc="-7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tonsurans</a:t>
            </a:r>
            <a:r>
              <a:rPr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600" i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Leading</a:t>
            </a:r>
            <a:r>
              <a:rPr sz="26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sz="26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6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2600" spc="-6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capitis</a:t>
            </a:r>
            <a:r>
              <a:rPr sz="2600" spc="-7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(scalp</a:t>
            </a:r>
            <a:r>
              <a:rPr sz="26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ringworm).</a:t>
            </a:r>
            <a:endParaRPr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6350" indent="-457200">
              <a:lnSpc>
                <a:spcPct val="150100"/>
              </a:lnSpc>
              <a:spcBef>
                <a:spcPts val="405"/>
              </a:spcBef>
              <a:buAutoNum type="arabicPeriod"/>
              <a:tabLst>
                <a:tab pos="469900" algn="l"/>
              </a:tabLst>
            </a:pPr>
            <a:r>
              <a:rPr sz="26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r>
              <a:rPr sz="2600" i="1" spc="12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600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verrucosum</a:t>
            </a:r>
            <a:r>
              <a:rPr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600" i="1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Cattle-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associated;</a:t>
            </a:r>
            <a:r>
              <a:rPr sz="2600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sz="26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inflammatory</a:t>
            </a:r>
            <a:r>
              <a:rPr sz="2600" spc="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barbae</a:t>
            </a:r>
            <a:r>
              <a:rPr sz="26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(beard</a:t>
            </a:r>
            <a:r>
              <a:rPr sz="26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infections)</a:t>
            </a:r>
            <a:r>
              <a:rPr sz="26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6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farmers.</a:t>
            </a:r>
            <a:endParaRPr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File:202101 Rat.png - Wikimedia Commons">
            <a:extLst>
              <a:ext uri="{FF2B5EF4-FFF2-40B4-BE49-F238E27FC236}">
                <a16:creationId xmlns:a16="http://schemas.microsoft.com/office/drawing/2014/main" id="{D60D5623-D77C-E952-969D-4727D6A7C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133600"/>
            <a:ext cx="557489" cy="394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55482" y="379095"/>
            <a:ext cx="3404870" cy="25535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19295" y="3323285"/>
            <a:ext cx="3067050" cy="25535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552822" y="5291201"/>
            <a:ext cx="2999740" cy="514350"/>
          </a:xfrm>
          <a:prstGeom prst="rect">
            <a:avLst/>
          </a:prstGeom>
          <a:solidFill>
            <a:srgbClr val="E9E4DC"/>
          </a:solidFill>
        </p:spPr>
        <p:txBody>
          <a:bodyPr vert="horz" wrap="square" lIns="0" tIns="13525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065"/>
              </a:spcBef>
            </a:pPr>
            <a:r>
              <a:rPr sz="2000" b="1" dirty="0">
                <a:solidFill>
                  <a:srgbClr val="00579A"/>
                </a:solidFill>
                <a:latin typeface="Arial"/>
                <a:cs typeface="Arial"/>
              </a:rPr>
              <a:t>tinea</a:t>
            </a:r>
            <a:r>
              <a:rPr sz="2000" b="1" spc="-60" dirty="0">
                <a:solidFill>
                  <a:srgbClr val="00579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579A"/>
                </a:solidFill>
                <a:latin typeface="Arial"/>
                <a:cs typeface="Arial"/>
              </a:rPr>
              <a:t>cruris</a:t>
            </a:r>
            <a:r>
              <a:rPr sz="2000" b="1" spc="-40" dirty="0">
                <a:solidFill>
                  <a:srgbClr val="00579A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579A"/>
                </a:solidFill>
                <a:latin typeface="Arial"/>
                <a:cs typeface="Arial"/>
              </a:rPr>
              <a:t>(jock</a:t>
            </a:r>
            <a:r>
              <a:rPr sz="2000" b="1" spc="-45" dirty="0">
                <a:solidFill>
                  <a:srgbClr val="00579A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579A"/>
                </a:solidFill>
                <a:latin typeface="Arial"/>
                <a:cs typeface="Arial"/>
              </a:rPr>
              <a:t>itch)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1145" y="384047"/>
            <a:ext cx="3830447" cy="2553589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910539" y="2269261"/>
            <a:ext cx="2638425" cy="663575"/>
          </a:xfrm>
          <a:prstGeom prst="rect">
            <a:avLst/>
          </a:prstGeom>
          <a:solidFill>
            <a:srgbClr val="E9E4DC"/>
          </a:solidFill>
        </p:spPr>
        <p:txBody>
          <a:bodyPr vert="horz" wrap="square" lIns="0" tIns="137160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1080"/>
              </a:spcBef>
            </a:pPr>
            <a:r>
              <a:rPr sz="2800" spc="-10" dirty="0">
                <a:solidFill>
                  <a:srgbClr val="006FC0"/>
                </a:solidFill>
                <a:latin typeface="Arial"/>
                <a:cs typeface="Arial"/>
              </a:rPr>
              <a:t>Athlete’s</a:t>
            </a:r>
            <a:r>
              <a:rPr sz="2800" spc="-1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006FC0"/>
                </a:solidFill>
                <a:latin typeface="Arial"/>
                <a:cs typeface="Arial"/>
              </a:rPr>
              <a:t>foot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7" name="object 7" descr="Successful treatment of Tinea Capitis caused by Microsporum canis using  Griseofulvin - Universitas Airlangga Official Website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079" y="3323640"/>
            <a:ext cx="3799586" cy="252399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68325" y="5502643"/>
            <a:ext cx="3720465" cy="400685"/>
          </a:xfrm>
          <a:prstGeom prst="rect">
            <a:avLst/>
          </a:prstGeom>
          <a:solidFill>
            <a:srgbClr val="E9E4DC"/>
          </a:solidFill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Black</a:t>
            </a:r>
            <a:r>
              <a:rPr sz="20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dot:</a:t>
            </a:r>
            <a:r>
              <a:rPr sz="2000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broken</a:t>
            </a:r>
            <a:r>
              <a:rPr sz="200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hair</a:t>
            </a:r>
            <a:r>
              <a:rPr sz="200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shafts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28414" y="380618"/>
            <a:ext cx="3404870" cy="255358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59705" y="2264943"/>
            <a:ext cx="2638425" cy="663575"/>
          </a:xfrm>
          <a:prstGeom prst="rect">
            <a:avLst/>
          </a:prstGeom>
          <a:solidFill>
            <a:srgbClr val="E9E4DC"/>
          </a:solidFill>
        </p:spPr>
        <p:txBody>
          <a:bodyPr vert="horz" wrap="square" lIns="0" tIns="13716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080"/>
              </a:spcBef>
            </a:pPr>
            <a:r>
              <a:rPr sz="2800" b="1" spc="-10" dirty="0">
                <a:solidFill>
                  <a:srgbClr val="006FC0"/>
                </a:solidFill>
                <a:latin typeface="Arial"/>
                <a:cs typeface="Arial"/>
              </a:rPr>
              <a:t>Athlete’s</a:t>
            </a:r>
            <a:r>
              <a:rPr sz="2800" b="1" spc="-1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rgbClr val="006FC0"/>
                </a:solidFill>
                <a:latin typeface="Arial"/>
                <a:cs typeface="Arial"/>
              </a:rPr>
              <a:t>foot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1" name="object 11" descr="Tinea Capitis - Dermatology - Medbullets Step 2/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62875" y="3360750"/>
            <a:ext cx="3707638" cy="251612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300339" y="5434495"/>
            <a:ext cx="2619375" cy="410209"/>
          </a:xfrm>
          <a:prstGeom prst="rect">
            <a:avLst/>
          </a:prstGeom>
          <a:solidFill>
            <a:srgbClr val="BEBEBE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sz="1800" b="1" dirty="0">
                <a:solidFill>
                  <a:srgbClr val="006FC0"/>
                </a:solidFill>
                <a:latin typeface="Arial"/>
                <a:cs typeface="Arial"/>
              </a:rPr>
              <a:t>Tinea</a:t>
            </a:r>
            <a:r>
              <a:rPr sz="1800" b="1" spc="-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Arial"/>
                <a:cs typeface="Arial"/>
              </a:rPr>
              <a:t>capitis/barbae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Tinea capitis mimicking cicatricial alopecia: What host and dermatophyte  factors lead to this unusual clinical presentation? - ScienceDirec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846" y="861949"/>
            <a:ext cx="2804287" cy="32698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0931" y="3861498"/>
            <a:ext cx="2836545" cy="400685"/>
          </a:xfrm>
          <a:prstGeom prst="rect">
            <a:avLst/>
          </a:prstGeom>
          <a:solidFill>
            <a:srgbClr val="BEBEBE"/>
          </a:solidFill>
        </p:spPr>
        <p:txBody>
          <a:bodyPr vert="horz" wrap="square" lIns="0" tIns="39370" rIns="0" bIns="0" rtlCol="0">
            <a:spAutoFit/>
          </a:bodyPr>
          <a:lstStyle/>
          <a:p>
            <a:pPr marL="684530">
              <a:lnSpc>
                <a:spcPct val="100000"/>
              </a:lnSpc>
              <a:spcBef>
                <a:spcPts val="310"/>
              </a:spcBef>
            </a:pPr>
            <a:r>
              <a:rPr sz="2000" b="1" dirty="0">
                <a:solidFill>
                  <a:srgbClr val="006FC0"/>
                </a:solidFill>
                <a:latin typeface="Arial"/>
                <a:cs typeface="Arial"/>
              </a:rPr>
              <a:t>tinea</a:t>
            </a:r>
            <a:r>
              <a:rPr sz="2000" b="1" spc="-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Arial"/>
                <a:cs typeface="Arial"/>
              </a:rPr>
              <a:t>capitis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 descr="Onychomycosis - Dermatology - Medbullets Step 2/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0670" y="861949"/>
            <a:ext cx="4425696" cy="3399663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511294" y="970991"/>
            <a:ext cx="3724275" cy="457834"/>
          </a:xfrm>
          <a:prstGeom prst="rect">
            <a:avLst/>
          </a:prstGeom>
          <a:solidFill>
            <a:srgbClr val="BEBEBE"/>
          </a:solidFill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2000" dirty="0">
                <a:solidFill>
                  <a:srgbClr val="006FC0"/>
                </a:solidFill>
                <a:latin typeface="Arial"/>
                <a:cs typeface="Arial"/>
              </a:rPr>
              <a:t>Nails</a:t>
            </a:r>
            <a:r>
              <a:rPr sz="2000" spc="-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6FC0"/>
                </a:solidFill>
                <a:latin typeface="Arial"/>
                <a:cs typeface="Arial"/>
              </a:rPr>
              <a:t>(Onychomycosis)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480" y="1489659"/>
            <a:ext cx="10907395" cy="3379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sz="30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Manifestations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457200">
              <a:lnSpc>
                <a:spcPct val="100000"/>
              </a:lnSpc>
              <a:spcBef>
                <a:spcPts val="2210"/>
              </a:spcBef>
              <a:buChar char="•"/>
              <a:tabLst>
                <a:tab pos="469900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Skin: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Red,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scaly,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circular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patches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(ringworm),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itching.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457200">
              <a:lnSpc>
                <a:spcPct val="100000"/>
              </a:lnSpc>
              <a:spcBef>
                <a:spcPts val="2195"/>
              </a:spcBef>
              <a:buChar char="•"/>
              <a:tabLst>
                <a:tab pos="469900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Nails</a:t>
            </a:r>
            <a:r>
              <a:rPr sz="3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(Onychomycosis):</a:t>
            </a:r>
            <a:r>
              <a:rPr sz="3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Thickened,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discolored,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brittle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nails.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834">
              <a:lnSpc>
                <a:spcPct val="150000"/>
              </a:lnSpc>
              <a:spcBef>
                <a:spcPts val="400"/>
              </a:spcBef>
              <a:buChar char="•"/>
              <a:tabLst>
                <a:tab pos="469900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(Tinea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capitis/barbae):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loss,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scaling,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pustules,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"black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dot"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appearance.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685800"/>
            <a:ext cx="10681970" cy="39643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sz="30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spcBef>
                <a:spcPts val="405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genus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dermatophytes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primarily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infects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hair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skin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causing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2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capitis</a:t>
            </a:r>
            <a:r>
              <a:rPr sz="3000" spc="-4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(scalp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ringworm),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corporis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(body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ringworm),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occasionally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barbae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(beard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infections).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000" spc="-4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spcBef>
                <a:spcPts val="405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Unlike</a:t>
            </a:r>
            <a:r>
              <a:rPr sz="30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Trichophyton,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rarely</a:t>
            </a:r>
            <a:r>
              <a:rPr sz="3000" spc="-5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invades nails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480" y="316484"/>
            <a:ext cx="11136630" cy="50438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Pathogenic</a:t>
            </a:r>
            <a:r>
              <a:rPr sz="28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sz="28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4330" marR="5080" indent="-342265">
              <a:lnSpc>
                <a:spcPct val="150000"/>
              </a:lnSpc>
              <a:spcBef>
                <a:spcPts val="395"/>
              </a:spcBef>
              <a:buAutoNum type="arabicPeriod"/>
              <a:tabLst>
                <a:tab pos="355600" algn="l"/>
              </a:tabLst>
            </a:pPr>
            <a:r>
              <a:rPr sz="2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Anthropophilic</a:t>
            </a:r>
            <a:r>
              <a:rPr sz="28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(Human-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Adapted):</a:t>
            </a:r>
            <a:r>
              <a:rPr sz="28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audouinii:</a:t>
            </a:r>
            <a:r>
              <a:rPr sz="2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 	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sz="2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capitis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sz="2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(especially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800" spc="-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Africa).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451484" indent="393700">
              <a:lnSpc>
                <a:spcPct val="150000"/>
              </a:lnSpc>
              <a:spcBef>
                <a:spcPts val="400"/>
              </a:spcBef>
              <a:buAutoNum type="arabicPeriod"/>
              <a:tabLst>
                <a:tab pos="406400" algn="l"/>
              </a:tabLst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Zoophilic</a:t>
            </a:r>
            <a:r>
              <a:rPr sz="28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(Animal-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Adapted):</a:t>
            </a:r>
            <a:r>
              <a:rPr sz="28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canis</a:t>
            </a:r>
            <a:r>
              <a:rPr sz="2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(Most</a:t>
            </a:r>
            <a:r>
              <a:rPr sz="2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clinically significant):</a:t>
            </a:r>
            <a:r>
              <a:rPr sz="2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Acquired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cats,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dogs,</a:t>
            </a:r>
            <a:r>
              <a:rPr sz="2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rabbits.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inflammatory</a:t>
            </a:r>
            <a:r>
              <a:rPr sz="2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2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capitis/corporis</a:t>
            </a:r>
            <a:r>
              <a:rPr sz="28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(often</a:t>
            </a:r>
            <a:r>
              <a:rPr sz="28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2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pustules).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93065" indent="393700">
              <a:lnSpc>
                <a:spcPct val="150000"/>
              </a:lnSpc>
              <a:spcBef>
                <a:spcPts val="405"/>
              </a:spcBef>
              <a:buAutoNum type="arabicPeriod"/>
              <a:tabLst>
                <a:tab pos="406400" algn="l"/>
              </a:tabLst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Geophilic</a:t>
            </a:r>
            <a:r>
              <a:rPr sz="28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(Soil-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Dwelling):</a:t>
            </a:r>
            <a:r>
              <a:rPr sz="28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gypseum:</a:t>
            </a:r>
            <a:r>
              <a:rPr sz="2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sz="2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soil;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affects</a:t>
            </a:r>
            <a:r>
              <a:rPr sz="28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farmers/gardeners.</a:t>
            </a:r>
            <a:r>
              <a:rPr sz="2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sz="2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mild,</a:t>
            </a:r>
            <a:r>
              <a:rPr sz="2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inflammatory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lesions</a:t>
            </a:r>
            <a:r>
              <a:rPr sz="2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skin/scalp.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480" y="1121790"/>
            <a:ext cx="11007090" cy="3378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r>
              <a:rPr sz="30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sz="30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Features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1405255" indent="-457200">
              <a:lnSpc>
                <a:spcPct val="150100"/>
              </a:lnSpc>
              <a:spcBef>
                <a:spcPts val="405"/>
              </a:spcBef>
              <a:buFont typeface="Arial" panose="020B0604020202020204" pitchFamily="34" charset="0"/>
              <a:buChar char="•"/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capitis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3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Scaly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patches,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breakage,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black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(if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Trichophyton)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gray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patch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(if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Microsporum).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457200">
              <a:lnSpc>
                <a:spcPct val="100000"/>
              </a:lnSpc>
              <a:spcBef>
                <a:spcPts val="2195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Kerion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(severe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inflammatory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reaction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pustules).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457200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Char char="•"/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corporis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Circular,</a:t>
            </a:r>
            <a:r>
              <a:rPr sz="3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red,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scaly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plaques</a:t>
            </a:r>
            <a:r>
              <a:rPr sz="3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clearing.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159" y="464489"/>
            <a:ext cx="11474323" cy="523455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480" y="829436"/>
            <a:ext cx="11111865" cy="39565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Epidermophyton: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spcBef>
                <a:spcPts val="409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genus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dermatophytes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primarily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infects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(stratum</a:t>
            </a:r>
            <a:r>
              <a:rPr sz="30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corneum)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nails,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sz="3000" spc="-1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invade</a:t>
            </a:r>
            <a:r>
              <a:rPr sz="3000" spc="-4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hair. </a:t>
            </a:r>
            <a:endParaRPr lang="en-US" sz="3000" spc="-1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spcBef>
                <a:spcPts val="409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clinically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sz="3000" i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 </a:t>
            </a:r>
            <a:r>
              <a:rPr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floccosum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tinea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cruris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(jock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itch),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pedis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(athlete’s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foot),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unguium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(nail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infections).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480" y="410336"/>
            <a:ext cx="11113770" cy="4790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sz="3000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110489" indent="-457200">
              <a:lnSpc>
                <a:spcPct val="150000"/>
              </a:lnSpc>
              <a:spcBef>
                <a:spcPts val="409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cruris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(groin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infection)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Red,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scaly,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itchy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patches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well-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defined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edges.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64135" indent="-457200">
              <a:lnSpc>
                <a:spcPts val="5800"/>
              </a:lnSpc>
              <a:spcBef>
                <a:spcPts val="555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pedis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(athlete’s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foot)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Scaling,</a:t>
            </a:r>
            <a:r>
              <a:rPr sz="3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maceration</a:t>
            </a:r>
            <a:r>
              <a:rPr sz="3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toes.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Tinea</a:t>
            </a:r>
            <a:r>
              <a:rPr sz="3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corporis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(body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ringworm)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Circular,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erythematous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plaques.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ts val="5400"/>
              </a:lnSpc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Onychomycosis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(nail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infection)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sz="3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sz="3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Trichophyton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distal/lateral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subungual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thickening.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480" y="804164"/>
            <a:ext cx="11138535" cy="40078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</a:t>
            </a:r>
            <a:r>
              <a:rPr sz="30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treatments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7685" marR="110489" indent="-515620">
              <a:lnSpc>
                <a:spcPct val="150100"/>
              </a:lnSpc>
              <a:spcBef>
                <a:spcPts val="405"/>
              </a:spcBef>
              <a:buAutoNum type="arabicPeriod"/>
              <a:tabLst>
                <a:tab pos="527685" algn="l"/>
              </a:tabLst>
            </a:pP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Topical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antifungals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clotrimazole,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terbinafine)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mild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7685" marR="5080" indent="-515620">
              <a:lnSpc>
                <a:spcPct val="150100"/>
              </a:lnSpc>
              <a:spcBef>
                <a:spcPts val="390"/>
              </a:spcBef>
              <a:buAutoNum type="arabicPeriod"/>
              <a:tabLst>
                <a:tab pos="527685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antifungals</a:t>
            </a:r>
            <a:r>
              <a:rPr sz="3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terbinafine,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itraconazole,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griseofulvin)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hair/nail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infections.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7685" marR="690880" indent="-515620">
              <a:lnSpc>
                <a:spcPct val="150100"/>
              </a:lnSpc>
              <a:spcBef>
                <a:spcPts val="395"/>
              </a:spcBef>
              <a:buAutoNum type="arabicPeriod"/>
              <a:tabLst>
                <a:tab pos="527685" algn="l"/>
              </a:tabLst>
            </a:pP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Hygiene</a:t>
            </a:r>
            <a:r>
              <a:rPr sz="3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measures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dry,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sharing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items.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480" y="575564"/>
            <a:ext cx="11026775" cy="3378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Dermatophyte</a:t>
            </a:r>
            <a:r>
              <a:rPr sz="30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b="1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endParaRPr sz="3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457200">
              <a:lnSpc>
                <a:spcPct val="100000"/>
              </a:lnSpc>
              <a:spcBef>
                <a:spcPts val="2205"/>
              </a:spcBef>
              <a:buFont typeface="Arial" panose="020B0604020202020204" pitchFamily="34" charset="0"/>
              <a:buChar char="•"/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Pets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</a:t>
            </a:r>
            <a:r>
              <a:rPr sz="3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lesions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(especially</a:t>
            </a:r>
            <a:r>
              <a:rPr sz="3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cats/dogs</a:t>
            </a:r>
            <a:r>
              <a:rPr sz="3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canis).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457200">
              <a:lnSpc>
                <a:spcPct val="100000"/>
              </a:lnSpc>
              <a:spcBef>
                <a:spcPts val="2200"/>
              </a:spcBef>
              <a:buFont typeface="Arial" panose="020B0604020202020204" pitchFamily="34" charset="0"/>
              <a:buChar char="•"/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Hygiene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30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</a:t>
            </a:r>
            <a:r>
              <a:rPr sz="3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sharing</a:t>
            </a:r>
            <a:r>
              <a:rPr sz="3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combs,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hats,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towels.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100"/>
              </a:lnSpc>
              <a:spcBef>
                <a:spcPts val="390"/>
              </a:spcBef>
              <a:buFont typeface="Arial" panose="020B0604020202020204" pitchFamily="34" charset="0"/>
              <a:buChar char="•"/>
            </a:pPr>
            <a:r>
              <a:rPr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Disinfection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Clean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surfaces</a:t>
            </a:r>
            <a:r>
              <a:rPr sz="3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3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bleach</a:t>
            </a:r>
            <a:r>
              <a:rPr sz="3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(dermatophytes</a:t>
            </a:r>
            <a:r>
              <a:rPr sz="3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survive </a:t>
            </a:r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3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fomites).</a:t>
            </a:r>
            <a:endParaRPr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66FD01-1AC6-6962-AED7-FA39F76CB218}"/>
              </a:ext>
            </a:extLst>
          </p:cNvPr>
          <p:cNvSpPr txBox="1"/>
          <p:nvPr/>
        </p:nvSpPr>
        <p:spPr>
          <a:xfrm>
            <a:off x="304800" y="228600"/>
            <a:ext cx="6094428" cy="658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Google Sans Text"/>
              </a:rPr>
              <a:t>Dermatophytes are specialized fungi that cause infections primarily in which tissues?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 A) Vascular endothelial tissues 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B) Keratinized tissues (skin, hair, nails) 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C) Deep mucosal membranes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D) Central nervous system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Google Sans Text"/>
              </a:rPr>
              <a:t>Dermatophyte infections are clinically referred to as: 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A) Candidiasis 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B) Mycetoma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C) Tinea or Ringworm 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D) Aspergillosis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Google Sans Text"/>
              </a:rPr>
              <a:t>Tinea pedis is the medical term for fungal infection of the: 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A) Scalp 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B) Groin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C) Feet (Athlete's foot) </a:t>
            </a:r>
          </a:p>
          <a:p>
            <a:pPr marR="0" lvl="0"/>
            <a:r>
              <a:rPr lang="en-US" sz="1200" dirty="0">
                <a:effectLst/>
                <a:latin typeface="Google Sans Text"/>
              </a:rPr>
              <a:t>D) Nails</a:t>
            </a:r>
          </a:p>
          <a:p>
            <a:pPr marR="0" lvl="0"/>
            <a:endParaRPr lang="en-US" sz="1200" dirty="0">
              <a:latin typeface="Google Sans Tex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/>
              <a:t>Infection of the groin region by dermatophytes is known as: </a:t>
            </a:r>
          </a:p>
          <a:p>
            <a:pPr lvl="0"/>
            <a:r>
              <a:rPr lang="en-US" sz="1200" dirty="0"/>
              <a:t>A) Tinea corporis </a:t>
            </a:r>
          </a:p>
          <a:p>
            <a:pPr lvl="0"/>
            <a:r>
              <a:rPr lang="en-US" sz="1200" dirty="0"/>
              <a:t>B) Tinea cruris </a:t>
            </a:r>
          </a:p>
          <a:p>
            <a:pPr lvl="0"/>
            <a:r>
              <a:rPr lang="en-US" sz="1200" dirty="0"/>
              <a:t>C) Tinea capitis</a:t>
            </a:r>
          </a:p>
          <a:p>
            <a:pPr lvl="0"/>
            <a:r>
              <a:rPr lang="en-US" sz="1200" dirty="0"/>
              <a:t>D) Tinea </a:t>
            </a:r>
            <a:r>
              <a:rPr lang="en-US" sz="1200" dirty="0" err="1"/>
              <a:t>manuum</a:t>
            </a:r>
            <a:endParaRPr lang="en-US" sz="1200" dirty="0"/>
          </a:p>
          <a:p>
            <a:pPr lvl="0"/>
            <a:endParaRPr lang="en-US" sz="1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b="1" dirty="0"/>
              <a:t>Tinea </a:t>
            </a:r>
            <a:r>
              <a:rPr lang="en-US" sz="1200" b="1" dirty="0" err="1"/>
              <a:t>unguium</a:t>
            </a:r>
            <a:r>
              <a:rPr lang="en-US" sz="1200" b="1" dirty="0"/>
              <a:t> is also known as: </a:t>
            </a:r>
          </a:p>
          <a:p>
            <a:pPr lvl="0"/>
            <a:r>
              <a:rPr lang="en-US" sz="1200" dirty="0"/>
              <a:t>A) Kerion </a:t>
            </a:r>
          </a:p>
          <a:p>
            <a:pPr lvl="0"/>
            <a:r>
              <a:rPr lang="en-US" sz="1200" dirty="0"/>
              <a:t>B) Onychomycosis </a:t>
            </a:r>
          </a:p>
          <a:p>
            <a:pPr lvl="0"/>
            <a:r>
              <a:rPr lang="en-US" sz="1200" dirty="0"/>
              <a:t>C) Athlete's foot</a:t>
            </a:r>
          </a:p>
          <a:p>
            <a:pPr lvl="0"/>
            <a:r>
              <a:rPr lang="en-US" sz="1200" dirty="0"/>
              <a:t>D) Jock itch</a:t>
            </a:r>
          </a:p>
          <a:p>
            <a:pPr lvl="0"/>
            <a:endParaRPr lang="en-US" sz="1200" dirty="0"/>
          </a:p>
          <a:p>
            <a:r>
              <a:rPr lang="en-US" sz="1200" b="1" dirty="0"/>
              <a:t>Which dermatophyte genus is capable of infecting skin, hair, and nails? </a:t>
            </a:r>
          </a:p>
          <a:p>
            <a:r>
              <a:rPr lang="en-US" sz="1200" dirty="0"/>
              <a:t>A) Epidermophyton </a:t>
            </a:r>
          </a:p>
          <a:p>
            <a:r>
              <a:rPr lang="en-US" sz="1200" dirty="0"/>
              <a:t>B) Microsporum</a:t>
            </a:r>
          </a:p>
          <a:p>
            <a:r>
              <a:rPr lang="en-US" sz="1200" dirty="0"/>
              <a:t>C) Trichophyton</a:t>
            </a:r>
          </a:p>
          <a:p>
            <a:r>
              <a:rPr lang="en-US" sz="1200" dirty="0"/>
              <a:t>D) Candida</a:t>
            </a:r>
          </a:p>
          <a:p>
            <a:pPr lvl="0"/>
            <a:endParaRPr lang="en-US" sz="1200" dirty="0"/>
          </a:p>
          <a:p>
            <a:pPr marR="0" lvl="0"/>
            <a:endParaRPr lang="en-US" sz="1400" dirty="0">
              <a:effectLst/>
              <a:latin typeface="Google Sans Tex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E60A92-27E0-412D-0B82-194F5663C9EA}"/>
              </a:ext>
            </a:extLst>
          </p:cNvPr>
          <p:cNvSpPr txBox="1"/>
          <p:nvPr/>
        </p:nvSpPr>
        <p:spPr>
          <a:xfrm>
            <a:off x="5562600" y="533400"/>
            <a:ext cx="6094428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Which genus of dermatophytes infects skin and hair, but rarely invades nails?</a:t>
            </a: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</a:t>
            </a:r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Aspergillus</a:t>
            </a:r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Which genus of dermatophytes infects skin and nails, but does not invade hair? </a:t>
            </a: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Trichophyton</a:t>
            </a: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</a:t>
            </a:r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Malassezia</a:t>
            </a:r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 most common cause of Tinea pedis (athlete’s foot)?</a:t>
            </a: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Trichophyton rubrum</a:t>
            </a: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Microsporum </a:t>
            </a:r>
            <a:r>
              <a:rPr lang="en-US" sz="14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canis</a:t>
            </a:r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 </a:t>
            </a:r>
            <a:r>
              <a:rPr lang="en-US" sz="14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floccosum</a:t>
            </a:r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US" sz="14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Trichophyton </a:t>
            </a:r>
            <a:r>
              <a:rPr lang="en-US" sz="14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verrucosum</a:t>
            </a:r>
            <a:endParaRPr lang="en-US" sz="140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Trichophyton tonsurans</a:t>
            </a:r>
            <a:r>
              <a:rPr lang="en-US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recognized as a leading cause of: </a:t>
            </a: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Tinea pedis </a:t>
            </a: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Tinea capitis (scalp ringworm) </a:t>
            </a:r>
          </a:p>
          <a:p>
            <a:pPr marR="0" lvl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Onychomycosis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Tinea barbae</a:t>
            </a:r>
          </a:p>
          <a:p>
            <a:pPr marR="0" lvl="0"/>
            <a:endParaRPr lang="en-US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i="1" dirty="0"/>
              <a:t>Trichophyton </a:t>
            </a:r>
            <a:r>
              <a:rPr lang="en-US" sz="1200" b="1" i="1" dirty="0" err="1"/>
              <a:t>verrucosum</a:t>
            </a:r>
            <a:r>
              <a:rPr lang="en-US" sz="1200" b="1" dirty="0"/>
              <a:t> is associated with cattle and commonly causes inflammatory tinea barbae in:</a:t>
            </a:r>
          </a:p>
          <a:p>
            <a:r>
              <a:rPr lang="en-US" sz="1200" dirty="0"/>
              <a:t>A) School children </a:t>
            </a:r>
          </a:p>
          <a:p>
            <a:r>
              <a:rPr lang="en-US" sz="1200" dirty="0"/>
              <a:t>B) Farmers </a:t>
            </a:r>
          </a:p>
          <a:p>
            <a:r>
              <a:rPr lang="en-US" sz="1200" dirty="0"/>
              <a:t>C) Laboratory workers</a:t>
            </a:r>
          </a:p>
          <a:p>
            <a:r>
              <a:rPr lang="en-US" sz="1200" dirty="0"/>
              <a:t>D) Pet owners</a:t>
            </a:r>
          </a:p>
          <a:p>
            <a:pPr marR="0" lvl="0"/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667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323B4B-9DC4-3700-1345-F7C45585CA28}"/>
              </a:ext>
            </a:extLst>
          </p:cNvPr>
          <p:cNvSpPr txBox="1"/>
          <p:nvPr/>
        </p:nvSpPr>
        <p:spPr>
          <a:xfrm>
            <a:off x="304800" y="243512"/>
            <a:ext cx="6094428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Which species is an anthropophilic dermatophyte responsible for classic tinea capitis in children, particularly in Africa?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1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Microsporum </a:t>
            </a:r>
            <a:r>
              <a:rPr lang="en-US" sz="12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canis</a:t>
            </a: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1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Microsporum </a:t>
            </a:r>
            <a:r>
              <a:rPr lang="en-US" sz="12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audouinii</a:t>
            </a:r>
            <a:endParaRPr lang="en-US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1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Microsporum </a:t>
            </a:r>
            <a:r>
              <a:rPr lang="en-US" sz="12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gypseum</a:t>
            </a:r>
            <a:endParaRPr lang="en-US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US" sz="1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Trichophyton rubrum</a:t>
            </a:r>
            <a:endParaRPr lang="en-US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Microsporum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canis</a:t>
            </a: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classified as a zoophilic dermatophyte acquired mainly from: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Soil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Cats, dogs, and rabbits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Cattle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Contaminated towels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2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Microsporum </a:t>
            </a:r>
            <a:r>
              <a:rPr lang="en-US" sz="12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gypseum</a:t>
            </a: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ecologically classified as a: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Anthropophilic organism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Zoophilic organism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Geophilic (soil-dwelling) organism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Endogenous organism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type of fluorescence is characteristically exhibited by </a:t>
            </a:r>
            <a:r>
              <a:rPr lang="en-US" sz="12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species?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Red fluorescence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Green fluorescence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Blue fluorescence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No fluorescence</a:t>
            </a:r>
          </a:p>
          <a:p>
            <a:pPr marR="0" lvl="0"/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type of hair invasion is produced by </a:t>
            </a:r>
            <a:r>
              <a:rPr lang="en-US" sz="12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Microsporum</a:t>
            </a: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species?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Endothrix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Ectothrix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Subungual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Intracellular</a:t>
            </a:r>
          </a:p>
          <a:p>
            <a:pPr marL="171450" marR="0" lvl="0" indent="-171450"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severe, boggy, inflammatory reaction of the scalp with pustules associated with tinea capitis is called a: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Kerion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Black dot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Onychomycosis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Ringworm plaque</a:t>
            </a:r>
          </a:p>
          <a:p>
            <a:pPr marR="0" lvl="0"/>
            <a:endParaRPr lang="en-US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F048E-D240-7A1F-FC21-366F99331269}"/>
              </a:ext>
            </a:extLst>
          </p:cNvPr>
          <p:cNvSpPr txBox="1"/>
          <p:nvPr/>
        </p:nvSpPr>
        <p:spPr>
          <a:xfrm>
            <a:off x="6248400" y="1066800"/>
            <a:ext cx="563880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 most clinically significant species of the genus </a:t>
            </a:r>
            <a:r>
              <a:rPr lang="en-US" sz="12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</a:t>
            </a: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1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 </a:t>
            </a:r>
            <a:r>
              <a:rPr lang="en-US" sz="12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canis</a:t>
            </a: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1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 </a:t>
            </a:r>
            <a:r>
              <a:rPr lang="en-US" sz="12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floccosum</a:t>
            </a:r>
            <a:endParaRPr lang="en-US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1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 rubrum</a:t>
            </a:r>
            <a:endParaRPr lang="en-US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US" sz="12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Epidermophyton tonsurans</a:t>
            </a:r>
          </a:p>
          <a:p>
            <a:pPr marR="0" lvl="0"/>
            <a:endParaRPr lang="en-US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Oral antifungals such as terbinafine or griseofulvin are specifically indicated for dermatophyte infections involving: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A) Mild, localized skin patches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Hair or nail infections, or severe cases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Non-keratinized tissue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Bacterial co-infections</a:t>
            </a:r>
          </a:p>
          <a:p>
            <a:pPr marR="0" lvl="0"/>
            <a:endParaRPr lang="en-US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Which chemical disinfectant is explicitly recommended to clean surfaces and eliminate dermatophyte fomites?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Ethanol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Bleach 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Chlorhexidine</a:t>
            </a:r>
          </a:p>
          <a:p>
            <a:pPr marR="0" lvl="0"/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Iodine</a:t>
            </a:r>
          </a:p>
        </p:txBody>
      </p:sp>
    </p:spTree>
    <p:extLst>
      <p:ext uri="{BB962C8B-B14F-4D97-AF65-F5344CB8AC3E}">
        <p14:creationId xmlns:p14="http://schemas.microsoft.com/office/powerpoint/2010/main" val="3646721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23082" y="2791409"/>
            <a:ext cx="53098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Questions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and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Comments?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1348</Words>
  <Application>Microsoft Office PowerPoint</Application>
  <PresentationFormat>Widescreen</PresentationFormat>
  <Paragraphs>176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Cambria</vt:lpstr>
      <vt:lpstr>Franklin Gothic Medium</vt:lpstr>
      <vt:lpstr>Google Sans Text</vt:lpstr>
      <vt:lpstr>Tahoma</vt:lpstr>
      <vt:lpstr>Times New Roman</vt:lpstr>
      <vt:lpstr>Office Theme</vt:lpstr>
      <vt:lpstr>1_Office Theme</vt:lpstr>
      <vt:lpstr>Dermatophytes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Athlete’s foot</vt:lpstr>
      <vt:lpstr>Nails (Onychomycosis)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and Comments?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title</dc:title>
  <dc:creator>Samira Saeed</dc:creator>
  <cp:lastModifiedBy>Soran Kayfi</cp:lastModifiedBy>
  <cp:revision>6</cp:revision>
  <dcterms:created xsi:type="dcterms:W3CDTF">2026-09-15T06:04:24Z</dcterms:created>
  <dcterms:modified xsi:type="dcterms:W3CDTF">2026-09-15T10:37:59Z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2026-04-17T00:00:00Z</vt:filetime>
  </property>
  <property fmtid="{D5CDD505-2E9C-101B-9397-08002B2CF9AE}" pid="4" name="Creator">
    <vt:lpwstr>Microsoft® PowerPoint® for Microsoft 365</vt:lpwstr>
  </property>
  <property fmtid="{D5CDD505-2E9C-101B-9397-08002B2CF9AE}" pid="5" name="LastSaved">
    <vt:filetime>2026-09-15T00:00:00Z</vt:filetime>
  </property>
  <property fmtid="{D5CDD505-2E9C-101B-9397-08002B2CF9AE}" pid="6" name="Producer">
    <vt:lpwstr>Microsoft® PowerPoint® for Microsoft 365</vt:lpwstr>
  </property>
</Properties>
</file>